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2" r:id="rId5"/>
    <p:sldId id="259" r:id="rId6"/>
    <p:sldId id="293" r:id="rId7"/>
    <p:sldId id="294" r:id="rId8"/>
    <p:sldId id="29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0739" y="781558"/>
            <a:ext cx="746252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0800" y="6858000"/>
            <a:ext cx="4013200" cy="0"/>
          </a:xfrm>
          <a:custGeom>
            <a:avLst/>
            <a:gdLst/>
            <a:ahLst/>
            <a:cxnLst/>
            <a:rect l="l" t="t" r="r" b="b"/>
            <a:pathLst>
              <a:path w="4013200">
                <a:moveTo>
                  <a:pt x="0" y="0"/>
                </a:moveTo>
                <a:lnTo>
                  <a:pt x="4013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42785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91654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745" y="0"/>
                </a:moveTo>
                <a:lnTo>
                  <a:pt x="0" y="6858000"/>
                </a:lnTo>
                <a:lnTo>
                  <a:pt x="2252345" y="6858000"/>
                </a:lnTo>
                <a:lnTo>
                  <a:pt x="2252345" y="8254"/>
                </a:lnTo>
                <a:lnTo>
                  <a:pt x="2023745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6614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7384" y="0"/>
                </a:moveTo>
                <a:lnTo>
                  <a:pt x="0" y="0"/>
                </a:lnTo>
                <a:lnTo>
                  <a:pt x="1200784" y="6858000"/>
                </a:lnTo>
                <a:lnTo>
                  <a:pt x="1937384" y="6858000"/>
                </a:lnTo>
                <a:lnTo>
                  <a:pt x="193738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7655" y="3921125"/>
            <a:ext cx="2506345" cy="2936875"/>
          </a:xfrm>
          <a:custGeom>
            <a:avLst/>
            <a:gdLst/>
            <a:ahLst/>
            <a:cxnLst/>
            <a:rect l="l" t="t" r="r" b="b"/>
            <a:pathLst>
              <a:path w="2506345" h="2936875">
                <a:moveTo>
                  <a:pt x="2506345" y="0"/>
                </a:moveTo>
                <a:lnTo>
                  <a:pt x="0" y="2936875"/>
                </a:lnTo>
                <a:lnTo>
                  <a:pt x="2506345" y="2936875"/>
                </a:lnTo>
                <a:lnTo>
                  <a:pt x="250634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2304" y="0"/>
            <a:ext cx="2131060" cy="6858000"/>
          </a:xfrm>
          <a:custGeom>
            <a:avLst/>
            <a:gdLst/>
            <a:ahLst/>
            <a:cxnLst/>
            <a:rect l="l" t="t" r="r" b="b"/>
            <a:pathLst>
              <a:path w="2131059" h="6858000">
                <a:moveTo>
                  <a:pt x="2131060" y="0"/>
                </a:moveTo>
                <a:lnTo>
                  <a:pt x="0" y="0"/>
                </a:lnTo>
                <a:lnTo>
                  <a:pt x="1854200" y="6858000"/>
                </a:lnTo>
                <a:lnTo>
                  <a:pt x="2131060" y="6849745"/>
                </a:lnTo>
                <a:lnTo>
                  <a:pt x="2131060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95639" y="0"/>
            <a:ext cx="848360" cy="6858000"/>
          </a:xfrm>
          <a:custGeom>
            <a:avLst/>
            <a:gdLst/>
            <a:ahLst/>
            <a:cxnLst/>
            <a:rect l="l" t="t" r="r" b="b"/>
            <a:pathLst>
              <a:path w="848359" h="6858000">
                <a:moveTo>
                  <a:pt x="848359" y="0"/>
                </a:moveTo>
                <a:lnTo>
                  <a:pt x="676275" y="0"/>
                </a:lnTo>
                <a:lnTo>
                  <a:pt x="0" y="6858000"/>
                </a:lnTo>
                <a:lnTo>
                  <a:pt x="848359" y="6858000"/>
                </a:lnTo>
                <a:lnTo>
                  <a:pt x="848359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77835" y="0"/>
            <a:ext cx="1065530" cy="6858000"/>
          </a:xfrm>
          <a:custGeom>
            <a:avLst/>
            <a:gdLst/>
            <a:ahLst/>
            <a:cxnLst/>
            <a:rect l="l" t="t" r="r" b="b"/>
            <a:pathLst>
              <a:path w="1065529" h="6858000">
                <a:moveTo>
                  <a:pt x="1050925" y="0"/>
                </a:moveTo>
                <a:lnTo>
                  <a:pt x="0" y="0"/>
                </a:lnTo>
                <a:lnTo>
                  <a:pt x="937260" y="6858000"/>
                </a:lnTo>
                <a:lnTo>
                  <a:pt x="1065530" y="6858000"/>
                </a:lnTo>
                <a:lnTo>
                  <a:pt x="1065530" y="5992495"/>
                </a:lnTo>
                <a:lnTo>
                  <a:pt x="1064260" y="5331460"/>
                </a:lnTo>
                <a:lnTo>
                  <a:pt x="1061085" y="4314190"/>
                </a:lnTo>
                <a:lnTo>
                  <a:pt x="1054735" y="2484120"/>
                </a:lnTo>
                <a:lnTo>
                  <a:pt x="1053465" y="1976120"/>
                </a:lnTo>
                <a:lnTo>
                  <a:pt x="1052195" y="1569085"/>
                </a:lnTo>
                <a:lnTo>
                  <a:pt x="1051560" y="1263650"/>
                </a:lnTo>
                <a:lnTo>
                  <a:pt x="1051560" y="958850"/>
                </a:lnTo>
                <a:lnTo>
                  <a:pt x="1050925" y="704214"/>
                </a:lnTo>
                <a:lnTo>
                  <a:pt x="1050925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60054" y="4902834"/>
            <a:ext cx="1083945" cy="1954530"/>
          </a:xfrm>
          <a:custGeom>
            <a:avLst/>
            <a:gdLst/>
            <a:ahLst/>
            <a:cxnLst/>
            <a:rect l="l" t="t" r="r" b="b"/>
            <a:pathLst>
              <a:path w="1083945" h="1954529">
                <a:moveTo>
                  <a:pt x="1083945" y="0"/>
                </a:moveTo>
                <a:lnTo>
                  <a:pt x="0" y="1954530"/>
                </a:lnTo>
                <a:lnTo>
                  <a:pt x="1083945" y="1949450"/>
                </a:lnTo>
                <a:lnTo>
                  <a:pt x="1083945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319786"/>
            <a:ext cx="8376919" cy="124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6844" y="1679701"/>
            <a:ext cx="5216525" cy="4552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ptv.vic.gov.au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irwork.gov.au/find-help-for/visa-holders-and-migrant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fairwork.gov.au/find-help-for/visa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er.vic.gov.au/rentright-" TargetMode="External"/><Relationship Id="rId2" Type="http://schemas.openxmlformats.org/officeDocument/2006/relationships/hyperlink" Target="http://www.consumer.vic.gov.au/internationalstud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www.studymelbourne.vic.gov.au/" TargetMode="External"/><Relationship Id="rId4" Type="http://schemas.openxmlformats.org/officeDocument/2006/relationships/hyperlink" Target="http://www.tuv.org.au/advic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o.gov.a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counsellor@universalenglish.edu.a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kenglish.com/" TargetMode="External"/><Relationship Id="rId2" Type="http://schemas.openxmlformats.org/officeDocument/2006/relationships/hyperlink" Target="http://www.llncommunity.com.au/literacy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tagram.com/universalenglish_au" TargetMode="External"/><Relationship Id="rId5" Type="http://schemas.openxmlformats.org/officeDocument/2006/relationships/hyperlink" Target="http://www.facebook.com/universalenglishAU/" TargetMode="Externa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529" y="4598670"/>
            <a:ext cx="3456940" cy="1295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6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344" y="0"/>
                </a:moveTo>
                <a:lnTo>
                  <a:pt x="0" y="0"/>
                </a:lnTo>
                <a:lnTo>
                  <a:pt x="0" y="5633745"/>
                </a:lnTo>
                <a:lnTo>
                  <a:pt x="855344" y="8254"/>
                </a:lnTo>
                <a:lnTo>
                  <a:pt x="855344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723" y="1773758"/>
            <a:ext cx="6555105" cy="247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315" marR="5080" indent="-857250">
              <a:lnSpc>
                <a:spcPts val="9770"/>
              </a:lnSpc>
            </a:pPr>
            <a:r>
              <a:rPr sz="7900" spc="-5" dirty="0">
                <a:latin typeface="Corbel"/>
                <a:cs typeface="Corbel"/>
              </a:rPr>
              <a:t>English</a:t>
            </a:r>
            <a:r>
              <a:rPr sz="7900" spc="-270" dirty="0">
                <a:latin typeface="Corbel"/>
                <a:cs typeface="Corbel"/>
              </a:rPr>
              <a:t> </a:t>
            </a:r>
            <a:r>
              <a:rPr sz="7900" spc="-5" dirty="0">
                <a:latin typeface="Corbel"/>
                <a:cs typeface="Corbel"/>
              </a:rPr>
              <a:t>Student </a:t>
            </a:r>
            <a:r>
              <a:rPr sz="7900" spc="-1565" dirty="0">
                <a:latin typeface="Corbel"/>
                <a:cs typeface="Corbel"/>
              </a:rPr>
              <a:t> </a:t>
            </a:r>
            <a:r>
              <a:rPr sz="7900" spc="-10" dirty="0">
                <a:latin typeface="Corbel"/>
                <a:cs typeface="Corbel"/>
              </a:rPr>
              <a:t>Orientation</a:t>
            </a:r>
            <a:endParaRPr sz="7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337769"/>
            <a:ext cx="47282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Contact</a:t>
            </a:r>
            <a:r>
              <a:rPr sz="5400" spc="-100" dirty="0"/>
              <a:t> </a:t>
            </a:r>
            <a:r>
              <a:rPr sz="5400" spc="-5" dirty="0"/>
              <a:t>Details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07340" y="1289964"/>
            <a:ext cx="653034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56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ALL Students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must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tell UE (within 7 days) if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change yourcontact </a:t>
            </a:r>
            <a:r>
              <a:rPr sz="1600" spc="-4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information.</a:t>
            </a:r>
            <a:r>
              <a:rPr sz="1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update at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reception</a:t>
            </a:r>
            <a:endParaRPr sz="1600">
              <a:latin typeface="Trebuchet MS"/>
              <a:cs typeface="Trebuchet MS"/>
            </a:endParaRPr>
          </a:p>
          <a:p>
            <a:pPr marL="355600" marR="814705" indent="-342900">
              <a:lnSpc>
                <a:spcPts val="1860"/>
              </a:lnSpc>
              <a:spcBef>
                <a:spcPts val="1160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check your spam/junk folder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case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email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has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blocked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our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email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address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836291"/>
            <a:ext cx="307975" cy="98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90C225"/>
                </a:solidFill>
                <a:latin typeface="Trebuchet MS"/>
                <a:cs typeface="Trebuchet MS"/>
              </a:rPr>
              <a:t>(i)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1400" spc="-5" dirty="0">
                <a:solidFill>
                  <a:srgbClr val="90C225"/>
                </a:solidFill>
                <a:latin typeface="Trebuchet MS"/>
                <a:cs typeface="Trebuchet MS"/>
              </a:rPr>
              <a:t>(ii)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spc="-5" dirty="0">
                <a:solidFill>
                  <a:srgbClr val="90C225"/>
                </a:solidFill>
                <a:latin typeface="Trebuchet MS"/>
                <a:cs typeface="Trebuchet MS"/>
              </a:rPr>
              <a:t>(i</a:t>
            </a:r>
            <a:r>
              <a:rPr sz="1400" spc="-10" dirty="0">
                <a:solidFill>
                  <a:srgbClr val="90C225"/>
                </a:solidFill>
                <a:latin typeface="Trebuchet MS"/>
                <a:cs typeface="Trebuchet MS"/>
              </a:rPr>
              <a:t>i</a:t>
            </a:r>
            <a:r>
              <a:rPr sz="1400" spc="-5" dirty="0">
                <a:solidFill>
                  <a:srgbClr val="90C225"/>
                </a:solidFill>
                <a:latin typeface="Trebuchet MS"/>
                <a:cs typeface="Trebuchet MS"/>
              </a:rPr>
              <a:t>i)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2678455"/>
            <a:ext cx="1950720" cy="11430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51900"/>
              </a:lnSpc>
              <a:spcBef>
                <a:spcPts val="150"/>
              </a:spcBef>
            </a:pP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ddr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ss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(i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6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alia) 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Phone numbers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Emergency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contact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2175" y="2831719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NB: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3675" y="2831719"/>
            <a:ext cx="3458210" cy="575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200" i="1" dirty="0">
                <a:latin typeface="Arial"/>
                <a:cs typeface="Arial"/>
              </a:rPr>
              <a:t>If </a:t>
            </a:r>
            <a:r>
              <a:rPr sz="1200" i="1" spc="-5" dirty="0">
                <a:latin typeface="Arial"/>
                <a:cs typeface="Arial"/>
              </a:rPr>
              <a:t>immigration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needs</a:t>
            </a:r>
            <a:r>
              <a:rPr sz="1200" i="1" dirty="0">
                <a:latin typeface="Arial"/>
                <a:cs typeface="Arial"/>
              </a:rPr>
              <a:t> to</a:t>
            </a:r>
            <a:r>
              <a:rPr sz="1200" i="1" spc="-5" dirty="0">
                <a:latin typeface="Arial"/>
                <a:cs typeface="Arial"/>
              </a:rPr>
              <a:t> contact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you,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they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willask us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for </a:t>
            </a:r>
            <a:r>
              <a:rPr sz="1200" i="1" spc="-5" dirty="0">
                <a:latin typeface="Arial"/>
                <a:cs typeface="Arial"/>
              </a:rPr>
              <a:t>your address and phone number, so we must 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have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your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current contact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detailsat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all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times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3575" y="4202455"/>
            <a:ext cx="3556000" cy="2419985"/>
            <a:chOff x="663575" y="4202455"/>
            <a:chExt cx="3556000" cy="24199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975" y="4227842"/>
              <a:ext cx="3505200" cy="23691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6275" y="4215155"/>
              <a:ext cx="3530600" cy="2394585"/>
            </a:xfrm>
            <a:custGeom>
              <a:avLst/>
              <a:gdLst/>
              <a:ahLst/>
              <a:cxnLst/>
              <a:rect l="l" t="t" r="r" b="b"/>
              <a:pathLst>
                <a:path w="3530600" h="2394584">
                  <a:moveTo>
                    <a:pt x="0" y="2394585"/>
                  </a:moveTo>
                  <a:lnTo>
                    <a:pt x="3530600" y="2394585"/>
                  </a:lnTo>
                  <a:lnTo>
                    <a:pt x="3530600" y="0"/>
                  </a:lnTo>
                  <a:lnTo>
                    <a:pt x="0" y="0"/>
                  </a:lnTo>
                  <a:lnTo>
                    <a:pt x="0" y="2394585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3867911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69"/>
                </a:lnTo>
                <a:lnTo>
                  <a:pt x="447675" y="279206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15885"/>
            <a:ext cx="4978400" cy="1635125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789"/>
              </a:spcBef>
            </a:pPr>
            <a:r>
              <a:rPr sz="4800" spc="-5" dirty="0"/>
              <a:t>What</a:t>
            </a:r>
            <a:r>
              <a:rPr sz="4800" spc="-35" dirty="0"/>
              <a:t> </a:t>
            </a:r>
            <a:r>
              <a:rPr sz="4800" spc="-5" dirty="0"/>
              <a:t>if</a:t>
            </a:r>
            <a:r>
              <a:rPr sz="4800" spc="-10" dirty="0"/>
              <a:t> </a:t>
            </a:r>
            <a:r>
              <a:rPr sz="4800" dirty="0"/>
              <a:t>I</a:t>
            </a:r>
            <a:r>
              <a:rPr sz="4800" spc="-20" dirty="0"/>
              <a:t> </a:t>
            </a:r>
            <a:r>
              <a:rPr sz="4800" spc="-5" dirty="0"/>
              <a:t>am</a:t>
            </a:r>
            <a:r>
              <a:rPr sz="4800" spc="-15" dirty="0"/>
              <a:t> </a:t>
            </a:r>
            <a:r>
              <a:rPr sz="4800" dirty="0"/>
              <a:t>sick?</a:t>
            </a:r>
            <a:endParaRPr sz="4800"/>
          </a:p>
          <a:p>
            <a:pPr marL="355600" marR="1511935" indent="-342900">
              <a:lnSpc>
                <a:spcPct val="804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200" dirty="0">
                <a:latin typeface="Lucida Sans Unicode"/>
                <a:cs typeface="Lucida Sans Unicode"/>
              </a:rPr>
              <a:t>▶	</a:t>
            </a:r>
            <a:r>
              <a:rPr sz="1500" dirty="0">
                <a:solidFill>
                  <a:srgbClr val="404040"/>
                </a:solidFill>
              </a:rPr>
              <a:t>If</a:t>
            </a:r>
            <a:r>
              <a:rPr sz="1500" spc="-35" dirty="0">
                <a:solidFill>
                  <a:srgbClr val="404040"/>
                </a:solidFill>
              </a:rPr>
              <a:t> </a:t>
            </a:r>
            <a:r>
              <a:rPr sz="1500" spc="-5" dirty="0">
                <a:solidFill>
                  <a:srgbClr val="404040"/>
                </a:solidFill>
              </a:rPr>
              <a:t>you</a:t>
            </a:r>
            <a:r>
              <a:rPr sz="1500" spc="-20" dirty="0">
                <a:solidFill>
                  <a:srgbClr val="404040"/>
                </a:solidFill>
              </a:rPr>
              <a:t> </a:t>
            </a:r>
            <a:r>
              <a:rPr sz="1500" dirty="0">
                <a:solidFill>
                  <a:srgbClr val="404040"/>
                </a:solidFill>
              </a:rPr>
              <a:t>are</a:t>
            </a:r>
            <a:r>
              <a:rPr sz="1500" spc="-35" dirty="0">
                <a:solidFill>
                  <a:srgbClr val="404040"/>
                </a:solidFill>
              </a:rPr>
              <a:t> </a:t>
            </a:r>
            <a:r>
              <a:rPr sz="1500" dirty="0">
                <a:solidFill>
                  <a:srgbClr val="404040"/>
                </a:solidFill>
              </a:rPr>
              <a:t>sick</a:t>
            </a:r>
            <a:r>
              <a:rPr sz="1500" spc="-25" dirty="0">
                <a:solidFill>
                  <a:srgbClr val="404040"/>
                </a:solidFill>
              </a:rPr>
              <a:t> </a:t>
            </a:r>
            <a:r>
              <a:rPr sz="1500" spc="-5" dirty="0">
                <a:solidFill>
                  <a:srgbClr val="404040"/>
                </a:solidFill>
              </a:rPr>
              <a:t>and</a:t>
            </a:r>
            <a:r>
              <a:rPr sz="1500" spc="-30" dirty="0">
                <a:solidFill>
                  <a:srgbClr val="404040"/>
                </a:solidFill>
              </a:rPr>
              <a:t> </a:t>
            </a:r>
            <a:r>
              <a:rPr sz="1500" dirty="0">
                <a:solidFill>
                  <a:srgbClr val="404040"/>
                </a:solidFill>
              </a:rPr>
              <a:t>absent</a:t>
            </a:r>
            <a:r>
              <a:rPr sz="1500" spc="-15" dirty="0">
                <a:solidFill>
                  <a:srgbClr val="404040"/>
                </a:solidFill>
              </a:rPr>
              <a:t> </a:t>
            </a:r>
            <a:r>
              <a:rPr sz="1500" spc="-5" dirty="0">
                <a:solidFill>
                  <a:srgbClr val="404040"/>
                </a:solidFill>
              </a:rPr>
              <a:t>from</a:t>
            </a:r>
            <a:r>
              <a:rPr sz="1500" spc="-15" dirty="0">
                <a:solidFill>
                  <a:srgbClr val="404040"/>
                </a:solidFill>
              </a:rPr>
              <a:t> </a:t>
            </a:r>
            <a:r>
              <a:rPr sz="1500" spc="-5" dirty="0">
                <a:solidFill>
                  <a:srgbClr val="404040"/>
                </a:solidFill>
              </a:rPr>
              <a:t>class </a:t>
            </a:r>
            <a:r>
              <a:rPr sz="1500" spc="-434" dirty="0">
                <a:solidFill>
                  <a:srgbClr val="404040"/>
                </a:solidFill>
              </a:rPr>
              <a:t> </a:t>
            </a:r>
            <a:r>
              <a:rPr sz="1500" spc="-5" dirty="0">
                <a:solidFill>
                  <a:srgbClr val="404040"/>
                </a:solidFill>
              </a:rPr>
              <a:t>make sure you get </a:t>
            </a:r>
            <a:r>
              <a:rPr sz="1500" dirty="0">
                <a:solidFill>
                  <a:srgbClr val="404040"/>
                </a:solidFill>
              </a:rPr>
              <a:t>a </a:t>
            </a:r>
            <a:r>
              <a:rPr sz="1500" spc="-5" dirty="0">
                <a:solidFill>
                  <a:srgbClr val="404040"/>
                </a:solidFill>
              </a:rPr>
              <a:t>medical </a:t>
            </a:r>
            <a:r>
              <a:rPr sz="1500" dirty="0">
                <a:solidFill>
                  <a:srgbClr val="404040"/>
                </a:solidFill>
              </a:rPr>
              <a:t> </a:t>
            </a:r>
            <a:r>
              <a:rPr sz="1500" spc="-5" dirty="0">
                <a:solidFill>
                  <a:srgbClr val="404040"/>
                </a:solidFill>
              </a:rPr>
              <a:t>certificate</a:t>
            </a:r>
            <a:r>
              <a:rPr sz="1500" spc="-40" dirty="0">
                <a:solidFill>
                  <a:srgbClr val="404040"/>
                </a:solidFill>
              </a:rPr>
              <a:t> </a:t>
            </a:r>
            <a:r>
              <a:rPr sz="1500" dirty="0">
                <a:solidFill>
                  <a:srgbClr val="404040"/>
                </a:solidFill>
              </a:rPr>
              <a:t>to</a:t>
            </a:r>
            <a:r>
              <a:rPr sz="1500" spc="-50" dirty="0">
                <a:solidFill>
                  <a:srgbClr val="404040"/>
                </a:solidFill>
              </a:rPr>
              <a:t> </a:t>
            </a:r>
            <a:r>
              <a:rPr sz="1500" spc="-5" dirty="0">
                <a:solidFill>
                  <a:srgbClr val="404040"/>
                </a:solidFill>
              </a:rPr>
              <a:t>explain</a:t>
            </a:r>
            <a:r>
              <a:rPr sz="1500" spc="-35" dirty="0">
                <a:solidFill>
                  <a:srgbClr val="404040"/>
                </a:solidFill>
              </a:rPr>
              <a:t> </a:t>
            </a:r>
            <a:r>
              <a:rPr sz="1500" spc="-5" dirty="0">
                <a:solidFill>
                  <a:srgbClr val="404040"/>
                </a:solidFill>
              </a:rPr>
              <a:t>your</a:t>
            </a:r>
            <a:r>
              <a:rPr sz="1500" spc="-25" dirty="0">
                <a:solidFill>
                  <a:srgbClr val="404040"/>
                </a:solidFill>
              </a:rPr>
              <a:t> </a:t>
            </a:r>
            <a:r>
              <a:rPr sz="1500" dirty="0">
                <a:solidFill>
                  <a:srgbClr val="404040"/>
                </a:solidFill>
              </a:rPr>
              <a:t>absence.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92222"/>
            <a:ext cx="3571240" cy="381825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89535" indent="-342900" algn="just">
              <a:lnSpc>
                <a:spcPct val="77300"/>
              </a:lnSpc>
              <a:spcBef>
                <a:spcPts val="505"/>
              </a:spcBef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 must bring your original medical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certificate</a:t>
            </a:r>
            <a:r>
              <a:rPr sz="15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Reception,</a:t>
            </a:r>
            <a:r>
              <a:rPr sz="15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15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scan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copy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file.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 marL="355600" marR="597535" indent="-342900">
              <a:lnSpc>
                <a:spcPts val="1490"/>
              </a:lnSpc>
              <a:spcBef>
                <a:spcPts val="1435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5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keep</a:t>
            </a:r>
            <a:r>
              <a:rPr sz="15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5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original</a:t>
            </a:r>
            <a:r>
              <a:rPr sz="15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medical </a:t>
            </a:r>
            <a:r>
              <a:rPr sz="1500" spc="-4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certificate.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 marL="355600" marR="593090" indent="-342900">
              <a:lnSpc>
                <a:spcPts val="1500"/>
              </a:lnSpc>
              <a:spcBef>
                <a:spcPts val="1325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You</a:t>
            </a:r>
            <a:r>
              <a:rPr sz="15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will</a:t>
            </a:r>
            <a:r>
              <a:rPr sz="15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still</a:t>
            </a:r>
            <a:r>
              <a:rPr sz="1500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be</a:t>
            </a:r>
            <a:r>
              <a:rPr sz="1500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marked</a:t>
            </a:r>
            <a:r>
              <a:rPr sz="15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absent </a:t>
            </a:r>
            <a:r>
              <a:rPr sz="1500" spc="-4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for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this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class.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rebuchet MS"/>
              <a:cs typeface="Trebuchet MS"/>
            </a:endParaRPr>
          </a:p>
          <a:p>
            <a:pPr marL="355600" marR="52069" indent="-342900" algn="just">
              <a:lnSpc>
                <a:spcPct val="77300"/>
              </a:lnSpc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 only have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30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days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submit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medical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certificate.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77300"/>
              </a:lnSpc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If you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are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sick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for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one week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or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more,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 please</a:t>
            </a:r>
            <a:r>
              <a:rPr sz="15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see</a:t>
            </a:r>
            <a:r>
              <a:rPr sz="1500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500" spc="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500" spc="-10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r>
              <a:rPr sz="1500" spc="-1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ion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5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for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su</a:t>
            </a:r>
            <a:r>
              <a:rPr sz="1500" spc="-1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500" spc="-1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500" spc="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500" spc="-1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n.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0952"/>
            <a:ext cx="447675" cy="2792730"/>
          </a:xfrm>
          <a:custGeom>
            <a:avLst/>
            <a:gdLst/>
            <a:ahLst/>
            <a:cxnLst/>
            <a:rect l="l" t="t" r="r" b="b"/>
            <a:pathLst>
              <a:path w="447675" h="2792729">
                <a:moveTo>
                  <a:pt x="0" y="0"/>
                </a:moveTo>
                <a:lnTo>
                  <a:pt x="0" y="2792138"/>
                </a:lnTo>
                <a:lnTo>
                  <a:pt x="447675" y="2792138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8809" y="1523111"/>
            <a:ext cx="4465701" cy="44951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29158"/>
            <a:ext cx="5612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Visiting</a:t>
            </a:r>
            <a:r>
              <a:rPr sz="3600" spc="-120" dirty="0"/>
              <a:t> </a:t>
            </a:r>
            <a:r>
              <a:rPr sz="3600" dirty="0"/>
              <a:t>a</a:t>
            </a:r>
            <a:r>
              <a:rPr sz="3600" spc="-120" dirty="0"/>
              <a:t> </a:t>
            </a:r>
            <a:r>
              <a:rPr sz="3600" spc="-5" dirty="0"/>
              <a:t>Doctor</a:t>
            </a:r>
            <a:r>
              <a:rPr sz="3600" spc="-100" dirty="0"/>
              <a:t> </a:t>
            </a:r>
            <a:r>
              <a:rPr sz="3600" spc="-5" dirty="0"/>
              <a:t>with</a:t>
            </a:r>
            <a:r>
              <a:rPr sz="3600" spc="-114" dirty="0"/>
              <a:t> </a:t>
            </a:r>
            <a:r>
              <a:rPr sz="3600" dirty="0"/>
              <a:t>BUPA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65833"/>
            <a:ext cx="7061200" cy="5031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UE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special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partnership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BUPA</a:t>
            </a:r>
            <a:r>
              <a:rPr sz="20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Insurance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fees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doctor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visits,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specialists,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x-rays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etc.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private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hospitals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available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Access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Home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Doctor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Service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Over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100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Bupa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stores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Australia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Online</a:t>
            </a:r>
            <a:r>
              <a:rPr sz="1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Access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My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Bupa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24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Hour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Student</a:t>
            </a:r>
            <a:r>
              <a:rPr sz="1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Advice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Line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(call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1300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884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235)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Lots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other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exciting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benefits</a:t>
            </a:r>
            <a:endParaRPr sz="1800">
              <a:latin typeface="Trebuchet MS"/>
              <a:cs typeface="Trebuchet MS"/>
            </a:endParaRPr>
          </a:p>
          <a:p>
            <a:pPr marL="355600" marR="516255" indent="-342900">
              <a:lnSpc>
                <a:spcPct val="102200"/>
              </a:lnSpc>
              <a:spcBef>
                <a:spcPts val="88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Remember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keep your receipts for any payments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medical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services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take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BUPA</a:t>
            </a: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make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claim.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information,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see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our</a:t>
            </a:r>
            <a:r>
              <a:rPr sz="24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Accounts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Department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6413"/>
            <a:ext cx="447675" cy="2791460"/>
          </a:xfrm>
          <a:custGeom>
            <a:avLst/>
            <a:gdLst/>
            <a:ahLst/>
            <a:cxnLst/>
            <a:rect l="l" t="t" r="r" b="b"/>
            <a:pathLst>
              <a:path w="447675" h="2791459">
                <a:moveTo>
                  <a:pt x="0" y="0"/>
                </a:moveTo>
                <a:lnTo>
                  <a:pt x="0" y="2791415"/>
                </a:lnTo>
                <a:lnTo>
                  <a:pt x="447675" y="279141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375" y="5257253"/>
            <a:ext cx="3046729" cy="14624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628853"/>
            <a:ext cx="44748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Public</a:t>
            </a:r>
            <a:r>
              <a:rPr sz="4800" spc="-355" dirty="0"/>
              <a:t> </a:t>
            </a:r>
            <a:r>
              <a:rPr sz="4800" dirty="0"/>
              <a:t>Transport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0" y="3209874"/>
            <a:ext cx="4324985" cy="3645535"/>
            <a:chOff x="0" y="3209874"/>
            <a:chExt cx="4324985" cy="3645535"/>
          </a:xfrm>
        </p:grpSpPr>
        <p:sp>
          <p:nvSpPr>
            <p:cNvPr id="4" name="object 4"/>
            <p:cNvSpPr/>
            <p:nvPr/>
          </p:nvSpPr>
          <p:spPr>
            <a:xfrm>
              <a:off x="0" y="4063365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2039"/>
                  </a:lnTo>
                  <a:lnTo>
                    <a:pt x="447675" y="2792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45" y="3209874"/>
              <a:ext cx="3977640" cy="29235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3274009"/>
              <a:ext cx="3796029" cy="27419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2429" y="3254959"/>
              <a:ext cx="3834129" cy="2780030"/>
            </a:xfrm>
            <a:custGeom>
              <a:avLst/>
              <a:gdLst/>
              <a:ahLst/>
              <a:cxnLst/>
              <a:rect l="l" t="t" r="r" b="b"/>
              <a:pathLst>
                <a:path w="3834129" h="2780029">
                  <a:moveTo>
                    <a:pt x="0" y="2780030"/>
                  </a:moveTo>
                  <a:lnTo>
                    <a:pt x="3834129" y="2780030"/>
                  </a:lnTo>
                  <a:lnTo>
                    <a:pt x="3834129" y="0"/>
                  </a:lnTo>
                  <a:lnTo>
                    <a:pt x="0" y="0"/>
                  </a:lnTo>
                  <a:lnTo>
                    <a:pt x="0" y="278003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474209" y="3235909"/>
            <a:ext cx="4189095" cy="2818130"/>
            <a:chOff x="4474209" y="3235909"/>
            <a:chExt cx="4189095" cy="28181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2309" y="3274009"/>
              <a:ext cx="4112895" cy="27419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93259" y="3254959"/>
              <a:ext cx="4150995" cy="2780030"/>
            </a:xfrm>
            <a:custGeom>
              <a:avLst/>
              <a:gdLst/>
              <a:ahLst/>
              <a:cxnLst/>
              <a:rect l="l" t="t" r="r" b="b"/>
              <a:pathLst>
                <a:path w="4150995" h="2780029">
                  <a:moveTo>
                    <a:pt x="0" y="2780030"/>
                  </a:moveTo>
                  <a:lnTo>
                    <a:pt x="4150995" y="2780030"/>
                  </a:lnTo>
                  <a:lnTo>
                    <a:pt x="4150995" y="0"/>
                  </a:lnTo>
                  <a:lnTo>
                    <a:pt x="0" y="0"/>
                  </a:lnTo>
                  <a:lnTo>
                    <a:pt x="0" y="278003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4540" y="1697863"/>
            <a:ext cx="6161405" cy="16579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buy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ADULT</a:t>
            </a:r>
            <a:r>
              <a:rPr sz="24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myki</a:t>
            </a:r>
            <a:r>
              <a:rPr sz="2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ticket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travel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public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transport.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includes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trams,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trains,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buses.</a:t>
            </a:r>
            <a:endParaRPr sz="2400">
              <a:latin typeface="Trebuchet MS"/>
              <a:cs typeface="Trebuchet MS"/>
            </a:endParaRPr>
          </a:p>
          <a:p>
            <a:pPr marL="1834514" algn="ctr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solidFill>
                  <a:srgbClr val="6C911D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50850"/>
            <a:ext cx="590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Melbourne’s</a:t>
            </a:r>
            <a:r>
              <a:rPr sz="3600" spc="-195" dirty="0"/>
              <a:t> </a:t>
            </a:r>
            <a:r>
              <a:rPr sz="3600" dirty="0"/>
              <a:t>FREE</a:t>
            </a:r>
            <a:r>
              <a:rPr sz="3600" spc="-265" dirty="0"/>
              <a:t> </a:t>
            </a:r>
            <a:r>
              <a:rPr sz="3600" dirty="0"/>
              <a:t>Tram</a:t>
            </a:r>
            <a:r>
              <a:rPr sz="3600" spc="-220" dirty="0"/>
              <a:t> </a:t>
            </a:r>
            <a:r>
              <a:rPr sz="3600" spc="-5" dirty="0"/>
              <a:t>Zone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4065904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93"/>
                </a:lnTo>
                <a:lnTo>
                  <a:pt x="447675" y="279209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30555" y="1256919"/>
            <a:ext cx="7865745" cy="5334635"/>
            <a:chOff x="630555" y="1256919"/>
            <a:chExt cx="7865745" cy="5334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655" y="1295069"/>
              <a:ext cx="7789545" cy="5257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0555" y="1256918"/>
              <a:ext cx="7865745" cy="5334635"/>
            </a:xfrm>
            <a:custGeom>
              <a:avLst/>
              <a:gdLst/>
              <a:ahLst/>
              <a:cxnLst/>
              <a:rect l="l" t="t" r="r" b="b"/>
              <a:pathLst>
                <a:path w="7865745" h="5334634">
                  <a:moveTo>
                    <a:pt x="7840345" y="25400"/>
                  </a:moveTo>
                  <a:lnTo>
                    <a:pt x="7827645" y="25400"/>
                  </a:lnTo>
                  <a:lnTo>
                    <a:pt x="7827645" y="25781"/>
                  </a:lnTo>
                  <a:lnTo>
                    <a:pt x="25400" y="25781"/>
                  </a:lnTo>
                  <a:lnTo>
                    <a:pt x="25400" y="38481"/>
                  </a:lnTo>
                  <a:lnTo>
                    <a:pt x="25400" y="5296281"/>
                  </a:lnTo>
                  <a:lnTo>
                    <a:pt x="25400" y="5308981"/>
                  </a:lnTo>
                  <a:lnTo>
                    <a:pt x="7840345" y="5308981"/>
                  </a:lnTo>
                  <a:lnTo>
                    <a:pt x="7840345" y="5296281"/>
                  </a:lnTo>
                  <a:lnTo>
                    <a:pt x="38100" y="5296281"/>
                  </a:lnTo>
                  <a:lnTo>
                    <a:pt x="38100" y="38481"/>
                  </a:lnTo>
                  <a:lnTo>
                    <a:pt x="7827645" y="38481"/>
                  </a:lnTo>
                  <a:lnTo>
                    <a:pt x="7827645" y="5295951"/>
                  </a:lnTo>
                  <a:lnTo>
                    <a:pt x="7840345" y="5295951"/>
                  </a:lnTo>
                  <a:lnTo>
                    <a:pt x="7840345" y="25400"/>
                  </a:lnTo>
                  <a:close/>
                </a:path>
                <a:path w="7865745" h="5334634">
                  <a:moveTo>
                    <a:pt x="7865745" y="0"/>
                  </a:moveTo>
                  <a:lnTo>
                    <a:pt x="7853045" y="0"/>
                  </a:lnTo>
                  <a:lnTo>
                    <a:pt x="7853045" y="381"/>
                  </a:lnTo>
                  <a:lnTo>
                    <a:pt x="0" y="381"/>
                  </a:lnTo>
                  <a:lnTo>
                    <a:pt x="0" y="13081"/>
                  </a:lnTo>
                  <a:lnTo>
                    <a:pt x="0" y="5321681"/>
                  </a:lnTo>
                  <a:lnTo>
                    <a:pt x="0" y="5334381"/>
                  </a:lnTo>
                  <a:lnTo>
                    <a:pt x="7865745" y="5334381"/>
                  </a:lnTo>
                  <a:lnTo>
                    <a:pt x="7865745" y="5321681"/>
                  </a:lnTo>
                  <a:lnTo>
                    <a:pt x="12700" y="5321681"/>
                  </a:lnTo>
                  <a:lnTo>
                    <a:pt x="12700" y="13081"/>
                  </a:lnTo>
                  <a:lnTo>
                    <a:pt x="7853045" y="13081"/>
                  </a:lnTo>
                  <a:lnTo>
                    <a:pt x="7853045" y="5321351"/>
                  </a:lnTo>
                  <a:lnTo>
                    <a:pt x="7865745" y="5321351"/>
                  </a:lnTo>
                  <a:lnTo>
                    <a:pt x="78657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477977"/>
            <a:ext cx="56972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90C225"/>
                </a:solidFill>
                <a:latin typeface="Trebuchet MS"/>
                <a:cs typeface="Trebuchet MS"/>
              </a:rPr>
              <a:t>Trip</a:t>
            </a:r>
            <a:r>
              <a:rPr sz="4800" spc="-3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4800" dirty="0">
                <a:solidFill>
                  <a:srgbClr val="90C225"/>
                </a:solidFill>
                <a:latin typeface="Trebuchet MS"/>
                <a:cs typeface="Trebuchet MS"/>
              </a:rPr>
              <a:t>Planner</a:t>
            </a:r>
            <a:r>
              <a:rPr sz="4800" spc="-3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4800" spc="-5" dirty="0">
                <a:solidFill>
                  <a:srgbClr val="90C225"/>
                </a:solidFill>
                <a:latin typeface="Trebuchet MS"/>
                <a:cs typeface="Trebuchet MS"/>
              </a:rPr>
              <a:t>Website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67357"/>
            <a:ext cx="5990590" cy="9378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000" spc="-5" dirty="0">
                <a:latin typeface="Trebuchet MS"/>
                <a:cs typeface="Trebuchet MS"/>
              </a:rPr>
              <a:t>You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can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use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PTV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website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download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app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to </a:t>
            </a:r>
            <a:r>
              <a:rPr sz="2000" spc="-5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find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out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how to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travel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around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Melbourne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using 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public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transport.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Visit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www.ptv.vic.gov.au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5904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93"/>
                </a:lnTo>
                <a:lnTo>
                  <a:pt x="447675" y="279209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36600" y="2692273"/>
            <a:ext cx="4699000" cy="3885565"/>
            <a:chOff x="736600" y="2692273"/>
            <a:chExt cx="4699000" cy="38855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2717673"/>
              <a:ext cx="4648200" cy="38347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9300" y="2704973"/>
              <a:ext cx="4673600" cy="3860165"/>
            </a:xfrm>
            <a:custGeom>
              <a:avLst/>
              <a:gdLst/>
              <a:ahLst/>
              <a:cxnLst/>
              <a:rect l="l" t="t" r="r" b="b"/>
              <a:pathLst>
                <a:path w="4673600" h="3860165">
                  <a:moveTo>
                    <a:pt x="0" y="3860165"/>
                  </a:moveTo>
                  <a:lnTo>
                    <a:pt x="4673600" y="3860165"/>
                  </a:lnTo>
                  <a:lnTo>
                    <a:pt x="4673600" y="0"/>
                  </a:lnTo>
                  <a:lnTo>
                    <a:pt x="0" y="0"/>
                  </a:lnTo>
                  <a:lnTo>
                    <a:pt x="0" y="38601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1298" y="402082"/>
            <a:ext cx="269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Arial MT"/>
                <a:cs typeface="Arial MT"/>
              </a:rPr>
              <a:t>Emergenc</a:t>
            </a:r>
            <a:r>
              <a:rPr sz="3600" spc="5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3600" spc="-5" dirty="0">
                <a:solidFill>
                  <a:srgbClr val="000000"/>
                </a:solidFill>
                <a:latin typeface="Arial MT"/>
                <a:cs typeface="Arial MT"/>
              </a:rPr>
              <a:t>es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1546" y="1696338"/>
            <a:ext cx="3789679" cy="36785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18159">
              <a:lnSpc>
                <a:spcPts val="2390"/>
              </a:lnSpc>
              <a:spcBef>
                <a:spcPts val="190"/>
              </a:spcBef>
            </a:pPr>
            <a:r>
              <a:rPr sz="2000" dirty="0">
                <a:latin typeface="Trebuchet MS"/>
                <a:cs typeface="Trebuchet MS"/>
              </a:rPr>
              <a:t>In </a:t>
            </a:r>
            <a:r>
              <a:rPr sz="2000" spc="-5" dirty="0">
                <a:latin typeface="Trebuchet MS"/>
                <a:cs typeface="Trebuchet MS"/>
              </a:rPr>
              <a:t>case of an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EMERGENCY </a:t>
            </a:r>
            <a:r>
              <a:rPr sz="2000" spc="-10" dirty="0">
                <a:latin typeface="Trebuchet MS"/>
                <a:cs typeface="Trebuchet MS"/>
              </a:rPr>
              <a:t>in </a:t>
            </a:r>
            <a:r>
              <a:rPr sz="2000" spc="-5" dirty="0">
                <a:latin typeface="Trebuchet MS"/>
                <a:cs typeface="Trebuchet MS"/>
              </a:rPr>
              <a:t> Australia,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the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phone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number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000" spc="-5" dirty="0">
                <a:latin typeface="Trebuchet MS"/>
                <a:cs typeface="Trebuchet MS"/>
              </a:rPr>
              <a:t>to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call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000</a:t>
            </a:r>
            <a:r>
              <a:rPr sz="2000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rebuchet MS"/>
              <a:cs typeface="Trebuchet MS"/>
            </a:endParaRPr>
          </a:p>
          <a:p>
            <a:pPr marL="12700" marR="332740">
              <a:lnSpc>
                <a:spcPts val="2390"/>
              </a:lnSpc>
            </a:pPr>
            <a:r>
              <a:rPr sz="2000" dirty="0">
                <a:latin typeface="Trebuchet MS"/>
                <a:cs typeface="Trebuchet MS"/>
              </a:rPr>
              <a:t>This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phone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number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Fire, </a:t>
            </a:r>
            <a:r>
              <a:rPr sz="2000" spc="-5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Police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and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Ambulance.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ct val="99500"/>
              </a:lnSpc>
              <a:spcBef>
                <a:spcPts val="5"/>
              </a:spcBef>
            </a:pP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event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emergencies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such </a:t>
            </a:r>
            <a:r>
              <a:rPr sz="2000" spc="-58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as bad storms, flooding </a:t>
            </a:r>
            <a:r>
              <a:rPr sz="2000" dirty="0">
                <a:latin typeface="Trebuchet MS"/>
                <a:cs typeface="Trebuchet MS"/>
              </a:rPr>
              <a:t>or </a:t>
            </a:r>
            <a:r>
              <a:rPr sz="2000" spc="-5" dirty="0">
                <a:latin typeface="Trebuchet MS"/>
                <a:cs typeface="Trebuchet MS"/>
              </a:rPr>
              <a:t>fires, 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the Victoria </a:t>
            </a:r>
            <a:r>
              <a:rPr sz="2000" spc="-10" dirty="0">
                <a:latin typeface="Trebuchet MS"/>
                <a:cs typeface="Trebuchet MS"/>
              </a:rPr>
              <a:t>State </a:t>
            </a:r>
            <a:r>
              <a:rPr sz="2000" spc="-5" dirty="0">
                <a:latin typeface="Trebuchet MS"/>
                <a:cs typeface="Trebuchet MS"/>
              </a:rPr>
              <a:t>Emergency </a:t>
            </a:r>
            <a:r>
              <a:rPr sz="2000" dirty="0">
                <a:latin typeface="Trebuchet MS"/>
                <a:cs typeface="Trebuchet MS"/>
              </a:rPr>
              <a:t> Service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(VICSES)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can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also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help.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5396"/>
            <a:ext cx="447675" cy="2791460"/>
          </a:xfrm>
          <a:custGeom>
            <a:avLst/>
            <a:gdLst/>
            <a:ahLst/>
            <a:cxnLst/>
            <a:rect l="l" t="t" r="r" b="b"/>
            <a:pathLst>
              <a:path w="447675" h="2791459">
                <a:moveTo>
                  <a:pt x="0" y="0"/>
                </a:moveTo>
                <a:lnTo>
                  <a:pt x="0" y="2791420"/>
                </a:lnTo>
                <a:lnTo>
                  <a:pt x="447675" y="279142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951819"/>
            <a:ext cx="2570226" cy="14471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818638"/>
            <a:ext cx="3064129" cy="20453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750" y="1027049"/>
            <a:ext cx="2566416" cy="16630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68870" cy="6426200"/>
            <a:chOff x="0" y="0"/>
            <a:chExt cx="7468870" cy="6426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55344" cy="5633720"/>
            </a:xfrm>
            <a:custGeom>
              <a:avLst/>
              <a:gdLst/>
              <a:ahLst/>
              <a:cxnLst/>
              <a:rect l="l" t="t" r="r" b="b"/>
              <a:pathLst>
                <a:path w="855344" h="5633720">
                  <a:moveTo>
                    <a:pt x="855344" y="0"/>
                  </a:moveTo>
                  <a:lnTo>
                    <a:pt x="0" y="0"/>
                  </a:lnTo>
                  <a:lnTo>
                    <a:pt x="0" y="5633720"/>
                  </a:lnTo>
                  <a:lnTo>
                    <a:pt x="855344" y="8254"/>
                  </a:lnTo>
                  <a:lnTo>
                    <a:pt x="855344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434" y="2433954"/>
              <a:ext cx="3542665" cy="39922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8100" y="2430779"/>
              <a:ext cx="3620770" cy="257429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0980" y="0"/>
            <a:ext cx="56114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Safety</a:t>
            </a:r>
            <a:r>
              <a:rPr sz="5400" spc="-70" dirty="0"/>
              <a:t> </a:t>
            </a:r>
            <a:r>
              <a:rPr sz="5400" spc="-5" dirty="0"/>
              <a:t>in</a:t>
            </a:r>
            <a:r>
              <a:rPr sz="5400" spc="-340" dirty="0"/>
              <a:t> </a:t>
            </a:r>
            <a:r>
              <a:rPr sz="5400" dirty="0"/>
              <a:t>Australia</a:t>
            </a:r>
            <a:endParaRPr sz="5400"/>
          </a:p>
        </p:txBody>
      </p:sp>
      <p:sp>
        <p:nvSpPr>
          <p:cNvPr id="7" name="object 7"/>
          <p:cNvSpPr txBox="1"/>
          <p:nvPr/>
        </p:nvSpPr>
        <p:spPr>
          <a:xfrm>
            <a:off x="718819" y="882141"/>
            <a:ext cx="6258560" cy="13081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11125" marR="104139" algn="ctr">
              <a:lnSpc>
                <a:spcPts val="2390"/>
              </a:lnSpc>
              <a:spcBef>
                <a:spcPts val="190"/>
              </a:spcBef>
            </a:pPr>
            <a:r>
              <a:rPr sz="2000" spc="-5" dirty="0">
                <a:latin typeface="Trebuchet MS"/>
                <a:cs typeface="Trebuchet MS"/>
              </a:rPr>
              <a:t>Australia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home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to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many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different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animals,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some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of </a:t>
            </a:r>
            <a:r>
              <a:rPr sz="2000" spc="-59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which </a:t>
            </a:r>
            <a:r>
              <a:rPr sz="2000" dirty="0">
                <a:latin typeface="Trebuchet MS"/>
                <a:cs typeface="Trebuchet MS"/>
              </a:rPr>
              <a:t>can </a:t>
            </a:r>
            <a:r>
              <a:rPr sz="2000" spc="-5" dirty="0">
                <a:latin typeface="Trebuchet MS"/>
                <a:cs typeface="Trebuchet MS"/>
              </a:rPr>
              <a:t>be dangerous. </a:t>
            </a:r>
            <a:r>
              <a:rPr sz="2000" dirty="0">
                <a:latin typeface="Trebuchet MS"/>
                <a:cs typeface="Trebuchet MS"/>
              </a:rPr>
              <a:t>Often </a:t>
            </a:r>
            <a:r>
              <a:rPr sz="2000" spc="-5" dirty="0">
                <a:latin typeface="Trebuchet MS"/>
                <a:cs typeface="Trebuchet MS"/>
              </a:rPr>
              <a:t>Australians </a:t>
            </a:r>
            <a:r>
              <a:rPr sz="2000" spc="-10" dirty="0">
                <a:latin typeface="Trebuchet MS"/>
                <a:cs typeface="Trebuchet MS"/>
              </a:rPr>
              <a:t>will </a:t>
            </a:r>
            <a:r>
              <a:rPr sz="2000" dirty="0">
                <a:latin typeface="Trebuchet MS"/>
                <a:cs typeface="Trebuchet MS"/>
              </a:rPr>
              <a:t>find 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Red-Back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spiders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and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White-Tail</a:t>
            </a:r>
            <a:r>
              <a:rPr sz="20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spiders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their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homes,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these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are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NOT</a:t>
            </a:r>
            <a:r>
              <a:rPr sz="20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SAFE</a:t>
            </a:r>
            <a:r>
              <a:rPr sz="2000" spc="-5" dirty="0">
                <a:solidFill>
                  <a:srgbClr val="6C911D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5386" y="5048250"/>
            <a:ext cx="3140075" cy="11245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1270" algn="ctr">
              <a:lnSpc>
                <a:spcPct val="101400"/>
              </a:lnSpc>
              <a:spcBef>
                <a:spcPts val="70"/>
              </a:spcBef>
            </a:pPr>
            <a:r>
              <a:rPr sz="1800" spc="-5" dirty="0">
                <a:latin typeface="Trebuchet MS"/>
                <a:cs typeface="Trebuchet MS"/>
              </a:rPr>
              <a:t>Australia has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the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deadliest </a:t>
            </a:r>
            <a:r>
              <a:rPr sz="1800" dirty="0">
                <a:latin typeface="Trebuchet MS"/>
                <a:cs typeface="Trebuchet MS"/>
              </a:rPr>
              <a:t> snakes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the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world.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If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you </a:t>
            </a:r>
            <a:r>
              <a:rPr sz="1800" spc="-10" dirty="0">
                <a:latin typeface="Trebuchet MS"/>
                <a:cs typeface="Trebuchet MS"/>
              </a:rPr>
              <a:t>see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snake,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not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take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any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risks</a:t>
            </a:r>
            <a:endParaRPr sz="1800">
              <a:latin typeface="Trebuchet MS"/>
              <a:cs typeface="Trebuchet MS"/>
            </a:endParaRPr>
          </a:p>
          <a:p>
            <a:pPr marL="428625">
              <a:lnSpc>
                <a:spcPts val="2110"/>
              </a:lnSpc>
            </a:pPr>
            <a:r>
              <a:rPr sz="1800" dirty="0">
                <a:latin typeface="Trebuchet MS"/>
                <a:cs typeface="Trebuchet MS"/>
              </a:rPr>
              <a:t>–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call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snake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catcher!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02082"/>
            <a:ext cx="2256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Evacuation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3311" y="1263142"/>
            <a:ext cx="3808729" cy="19450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5600" marR="421005" indent="-342900" algn="just">
              <a:lnSpc>
                <a:spcPct val="102600"/>
              </a:lnSpc>
              <a:spcBef>
                <a:spcPts val="210"/>
              </a:spcBef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 the event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 evacuation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students and staff need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 go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following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locations.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355600" marR="5080" indent="-342900">
              <a:lnSpc>
                <a:spcPts val="2100"/>
              </a:lnSpc>
              <a:spcBef>
                <a:spcPts val="177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Remember to stay calm 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follow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teachers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instructions.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3882466"/>
            <a:ext cx="2780665" cy="240538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884244"/>
            <a:ext cx="3209925" cy="2971800"/>
            <a:chOff x="0" y="3884244"/>
            <a:chExt cx="3209925" cy="2971800"/>
          </a:xfrm>
        </p:grpSpPr>
        <p:sp>
          <p:nvSpPr>
            <p:cNvPr id="6" name="object 6"/>
            <p:cNvSpPr/>
            <p:nvPr/>
          </p:nvSpPr>
          <p:spPr>
            <a:xfrm>
              <a:off x="0" y="406400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2043"/>
                  </a:lnTo>
                  <a:lnTo>
                    <a:pt x="447675" y="2792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4244"/>
              <a:ext cx="2752725" cy="238125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1232153"/>
            <a:ext cx="2751836" cy="19354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23692"/>
            <a:ext cx="7391400" cy="4234815"/>
            <a:chOff x="0" y="2623692"/>
            <a:chExt cx="7391400" cy="4234815"/>
          </a:xfrm>
        </p:grpSpPr>
        <p:sp>
          <p:nvSpPr>
            <p:cNvPr id="3" name="object 3"/>
            <p:cNvSpPr/>
            <p:nvPr/>
          </p:nvSpPr>
          <p:spPr>
            <a:xfrm>
              <a:off x="0" y="4065904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2093"/>
                  </a:lnTo>
                  <a:lnTo>
                    <a:pt x="447675" y="2792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799329"/>
              <a:ext cx="6934200" cy="16998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2623692"/>
              <a:ext cx="3227704" cy="20406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2623692"/>
              <a:ext cx="2005329" cy="202844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71958"/>
            <a:ext cx="2673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Beach</a:t>
            </a:r>
            <a:r>
              <a:rPr sz="3600" spc="-105" dirty="0"/>
              <a:t> </a:t>
            </a:r>
            <a:r>
              <a:rPr sz="3600" dirty="0"/>
              <a:t>Safety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535940" y="1086358"/>
            <a:ext cx="6291580" cy="12528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>
              <a:lnSpc>
                <a:spcPct val="102200"/>
              </a:lnSpc>
              <a:spcBef>
                <a:spcPts val="50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Australia is home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many beautiful beaches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everyone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enjoy.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However,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some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very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strong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currents.</a:t>
            </a:r>
            <a:endParaRPr sz="1800">
              <a:latin typeface="Trebuchet MS"/>
              <a:cs typeface="Trebuchet MS"/>
            </a:endParaRPr>
          </a:p>
          <a:p>
            <a:pPr marL="355600" marR="138430" indent="-342900">
              <a:lnSpc>
                <a:spcPts val="2100"/>
              </a:lnSpc>
              <a:spcBef>
                <a:spcPts val="115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When visiting beaches, make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sure to only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swim between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red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yellow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flags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where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are lifeguards.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2731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Introductions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1761870"/>
            <a:ext cx="22713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50" dirty="0">
                <a:solidFill>
                  <a:srgbClr val="404040"/>
                </a:solidFill>
                <a:latin typeface="Trebuchet MS"/>
                <a:cs typeface="Trebuchet MS"/>
              </a:rPr>
              <a:t>Intr</a:t>
            </a:r>
            <a:r>
              <a:rPr sz="1900" b="1" i="1" spc="-7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900" b="1" i="1" spc="-60" dirty="0">
                <a:solidFill>
                  <a:srgbClr val="404040"/>
                </a:solidFill>
                <a:latin typeface="Trebuchet MS"/>
                <a:cs typeface="Trebuchet MS"/>
              </a:rPr>
              <a:t>duci</a:t>
            </a:r>
            <a:r>
              <a:rPr sz="1900" b="1" i="1" spc="-7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900" b="1" i="1" spc="-60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1900" b="1" i="1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i="1" spc="-8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900" b="1" i="1" spc="-6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900" b="1" i="1" spc="-4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900" b="1" i="1" spc="-7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900" b="1" i="1" spc="-3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900" b="1" i="1" spc="-40" dirty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1900" b="1" i="1" spc="-65" dirty="0">
                <a:solidFill>
                  <a:srgbClr val="404040"/>
                </a:solidFill>
                <a:latin typeface="Trebuchet MS"/>
                <a:cs typeface="Trebuchet MS"/>
              </a:rPr>
              <a:t>….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9375" y="5362143"/>
            <a:ext cx="28492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114" dirty="0">
                <a:solidFill>
                  <a:srgbClr val="404040"/>
                </a:solidFill>
                <a:latin typeface="Trebuchet MS"/>
                <a:cs typeface="Trebuchet MS"/>
              </a:rPr>
              <a:t>….and</a:t>
            </a:r>
            <a:r>
              <a:rPr sz="1900" b="1" i="1" spc="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i="1" spc="-100" dirty="0">
                <a:solidFill>
                  <a:srgbClr val="404040"/>
                </a:solidFill>
                <a:latin typeface="Trebuchet MS"/>
                <a:cs typeface="Trebuchet MS"/>
              </a:rPr>
              <a:t>introducing</a:t>
            </a:r>
            <a:r>
              <a:rPr sz="1900" b="1" i="1" spc="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i="1" spc="-100" dirty="0">
                <a:solidFill>
                  <a:srgbClr val="404040"/>
                </a:solidFill>
                <a:latin typeface="Trebuchet MS"/>
                <a:cs typeface="Trebuchet MS"/>
              </a:rPr>
              <a:t>yourself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2438400"/>
            <a:ext cx="3876548" cy="26924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4047363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1468"/>
                </a:lnTo>
                <a:lnTo>
                  <a:pt x="447675" y="2791468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955" y="109220"/>
            <a:ext cx="6026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Health</a:t>
            </a:r>
            <a:r>
              <a:rPr sz="3600" spc="-50" dirty="0"/>
              <a:t> </a:t>
            </a:r>
            <a:r>
              <a:rPr sz="3600" spc="-5" dirty="0"/>
              <a:t>and</a:t>
            </a:r>
            <a:r>
              <a:rPr sz="3600" spc="-55" dirty="0"/>
              <a:t> </a:t>
            </a:r>
            <a:r>
              <a:rPr sz="3600" dirty="0"/>
              <a:t>Safety</a:t>
            </a:r>
            <a:r>
              <a:rPr sz="3600" spc="-45" dirty="0"/>
              <a:t> </a:t>
            </a:r>
            <a:r>
              <a:rPr sz="3600" dirty="0"/>
              <a:t>on</a:t>
            </a:r>
            <a:r>
              <a:rPr sz="3600" spc="-35" dirty="0"/>
              <a:t> </a:t>
            </a:r>
            <a:r>
              <a:rPr sz="3600" spc="-5" dirty="0"/>
              <a:t>Campus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749554"/>
            <a:ext cx="5783580" cy="31451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188595" indent="-343535">
              <a:lnSpc>
                <a:spcPct val="101299"/>
              </a:lnSpc>
              <a:spcBef>
                <a:spcPts val="70"/>
              </a:spcBef>
              <a:tabLst>
                <a:tab pos="355600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Always keep your belongings with you, do not leave them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unattended.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Save the UE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contact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number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03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9600 0087 in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phone</a:t>
            </a:r>
            <a:endParaRPr sz="1600">
              <a:latin typeface="Trebuchet MS"/>
              <a:cs typeface="Trebuchet MS"/>
            </a:endParaRPr>
          </a:p>
          <a:p>
            <a:pPr marL="355600" marR="734695" indent="-343535">
              <a:lnSpc>
                <a:spcPct val="101299"/>
              </a:lnSpc>
              <a:spcBef>
                <a:spcPts val="890"/>
              </a:spcBef>
              <a:tabLst>
                <a:tab pos="355600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Each floor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supervised by staff during normal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operating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hours.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55600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During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non-operating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hours,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UE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CCTV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cameras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place.</a:t>
            </a:r>
            <a:endParaRPr sz="1600">
              <a:latin typeface="Trebuchet MS"/>
              <a:cs typeface="Trebuchet MS"/>
            </a:endParaRPr>
          </a:p>
          <a:p>
            <a:pPr marL="355600" marR="588010" indent="-343535">
              <a:lnSpc>
                <a:spcPct val="101299"/>
              </a:lnSpc>
              <a:spcBef>
                <a:spcPts val="980"/>
              </a:spcBef>
              <a:tabLst>
                <a:tab pos="355600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Access to campus and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campus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facilities after hours is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restricted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(access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granted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responsible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UE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staff)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tabLst>
                <a:tab pos="355600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Contact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Reception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immediately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any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issues.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180"/>
              </a:spcBef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We’re</a:t>
            </a:r>
            <a:r>
              <a:rPr sz="1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here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help.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4002785"/>
            <a:ext cx="3375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First-Aid</a:t>
            </a:r>
            <a:r>
              <a:rPr sz="36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Service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4664202"/>
            <a:ext cx="6396990" cy="16243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5080" indent="-343535">
              <a:lnSpc>
                <a:spcPct val="101299"/>
              </a:lnSpc>
              <a:spcBef>
                <a:spcPts val="70"/>
              </a:spcBef>
              <a:tabLst>
                <a:tab pos="355600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First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Aid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Kit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and trained staff are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available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at Level 1, Level 3,and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5600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sz="16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6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(Reception)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55600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(Computer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Labs)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(Lecture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Rooms)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07333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95"/>
                </a:lnTo>
                <a:lnTo>
                  <a:pt x="447675" y="279209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3210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Safety</a:t>
            </a:r>
            <a:r>
              <a:rPr sz="3600" spc="-80" dirty="0"/>
              <a:t> </a:t>
            </a:r>
            <a:r>
              <a:rPr sz="3600" spc="-5" dirty="0"/>
              <a:t>in</a:t>
            </a:r>
            <a:r>
              <a:rPr sz="3600" spc="-80" dirty="0"/>
              <a:t> </a:t>
            </a:r>
            <a:r>
              <a:rPr sz="3600" dirty="0"/>
              <a:t>Public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1526412"/>
            <a:ext cx="6106795" cy="410082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5600" marR="444500" indent="-343535">
              <a:lnSpc>
                <a:spcPct val="101699"/>
              </a:lnSpc>
              <a:spcBef>
                <a:spcPts val="210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Keep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 belongings out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sight, e.g., don’t have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yourphone visible in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back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pocket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or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leave your </a:t>
            </a:r>
            <a:r>
              <a:rPr sz="1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bag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unzipped.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aware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people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around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Leave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valuables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home,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e.g.,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passport.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Don’t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give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out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personal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information,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e.g.,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address.</a:t>
            </a:r>
            <a:endParaRPr sz="1800">
              <a:latin typeface="Trebuchet MS"/>
              <a:cs typeface="Trebuchet MS"/>
            </a:endParaRPr>
          </a:p>
          <a:p>
            <a:pPr marL="355600" marR="502284" indent="-343535">
              <a:lnSpc>
                <a:spcPct val="102800"/>
              </a:lnSpc>
              <a:spcBef>
                <a:spcPts val="960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alert and aware, e.g.,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look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where you walk, not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atyour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phone.</a:t>
            </a:r>
            <a:endParaRPr sz="1800">
              <a:latin typeface="Trebuchet MS"/>
              <a:cs typeface="Trebuchet MS"/>
            </a:endParaRPr>
          </a:p>
          <a:p>
            <a:pPr marL="355600" marR="15240" indent="-343535">
              <a:lnSpc>
                <a:spcPct val="102200"/>
              </a:lnSpc>
              <a:spcBef>
                <a:spcPts val="880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Notice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safety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features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CCTV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cameras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police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security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staff.</a:t>
            </a:r>
            <a:endParaRPr sz="1800">
              <a:latin typeface="Trebuchet MS"/>
              <a:cs typeface="Trebuchet MS"/>
            </a:endParaRPr>
          </a:p>
          <a:p>
            <a:pPr marL="355600" marR="433070" indent="-343535">
              <a:lnSpc>
                <a:spcPct val="101699"/>
              </a:lnSpc>
              <a:spcBef>
                <a:spcPts val="885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Pay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attention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headphones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in,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keep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volume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low.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5904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99"/>
                </a:lnTo>
                <a:lnTo>
                  <a:pt x="447675" y="27920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24358"/>
            <a:ext cx="3590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Be</a:t>
            </a:r>
            <a:r>
              <a:rPr sz="3600" spc="-55" dirty="0"/>
              <a:t> </a:t>
            </a:r>
            <a:r>
              <a:rPr sz="3600" spc="-5" dirty="0"/>
              <a:t>COVID-19</a:t>
            </a:r>
            <a:r>
              <a:rPr sz="3600" spc="-55" dirty="0"/>
              <a:t> </a:t>
            </a:r>
            <a:r>
              <a:rPr sz="3600" dirty="0"/>
              <a:t>Safe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115314"/>
            <a:ext cx="6612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1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symptoms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COVID-19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like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other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colds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flus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include,but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1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limited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to: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2094" y="1474978"/>
            <a:ext cx="1058545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100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400" dirty="0">
                <a:solidFill>
                  <a:srgbClr val="404040"/>
                </a:solidFill>
                <a:latin typeface="Segoe UI Symbol"/>
                <a:cs typeface="Segoe UI Symbol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Fever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ore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hr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6954" y="1474978"/>
            <a:ext cx="1522095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Tir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Dif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ulty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844" y="2142871"/>
            <a:ext cx="6148705" cy="377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3405" algn="ctr">
              <a:lnSpc>
                <a:spcPct val="100000"/>
              </a:lnSpc>
              <a:spcBef>
                <a:spcPts val="100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ough</a:t>
            </a:r>
            <a:endParaRPr sz="1200">
              <a:latin typeface="Trebuchet MS"/>
              <a:cs typeface="Trebuchet MS"/>
            </a:endParaRPr>
          </a:p>
          <a:p>
            <a:pPr marL="361315" marR="5080" indent="-342900">
              <a:lnSpc>
                <a:spcPct val="101699"/>
              </a:lnSpc>
              <a:spcBef>
                <a:spcPts val="1200"/>
              </a:spcBef>
              <a:tabLst>
                <a:tab pos="361315" algn="l"/>
              </a:tabLst>
            </a:pPr>
            <a:r>
              <a:rPr sz="11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If you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experiencing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signs of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COVID-19, self-isolate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call adoctor, health clinic </a:t>
            </a:r>
            <a:r>
              <a:rPr sz="1200" spc="-3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hospital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further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instructions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1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Personal</a:t>
            </a:r>
            <a:r>
              <a:rPr sz="1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Hygiene</a:t>
            </a:r>
            <a:r>
              <a:rPr sz="1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Practices: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er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ughs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nd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ee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z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 w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our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e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lbow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nds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oap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ater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-260" dirty="0">
                <a:solidFill>
                  <a:srgbClr val="404040"/>
                </a:solidFill>
                <a:latin typeface="Segoe UI Symbol"/>
                <a:cs typeface="Segoe UI Symbol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alcohol-based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hand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sanitizers,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available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around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the campus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Li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ar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fo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ca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us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354965" algn="l"/>
              </a:tabLst>
            </a:pPr>
            <a:r>
              <a:rPr sz="11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Social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Distancing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ini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um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et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ers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b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et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ou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o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ther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p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eo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Av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id</a:t>
            </a: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large</a:t>
            </a: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bl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gat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er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ngs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200" spc="-280" dirty="0">
                <a:solidFill>
                  <a:srgbClr val="404040"/>
                </a:solidFill>
                <a:latin typeface="Segoe UI Symbol"/>
                <a:cs typeface="Segoe UI Symbol"/>
              </a:rPr>
              <a:t>➹</a:t>
            </a:r>
            <a:r>
              <a:rPr sz="1200" spc="-254" dirty="0">
                <a:solidFill>
                  <a:srgbClr val="404040"/>
                </a:solidFill>
                <a:latin typeface="Segoe UI Symbol"/>
                <a:cs typeface="Segoe UI Symbol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Minimize physical contact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as shaking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hands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hugging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520947"/>
            <a:ext cx="447675" cy="2791460"/>
          </a:xfrm>
          <a:custGeom>
            <a:avLst/>
            <a:gdLst/>
            <a:ahLst/>
            <a:cxnLst/>
            <a:rect l="l" t="t" r="r" b="b"/>
            <a:pathLst>
              <a:path w="447675" h="2791460">
                <a:moveTo>
                  <a:pt x="0" y="0"/>
                </a:moveTo>
                <a:lnTo>
                  <a:pt x="0" y="2791409"/>
                </a:lnTo>
                <a:lnTo>
                  <a:pt x="447675" y="279140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1703"/>
            <a:ext cx="3127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Critical</a:t>
            </a:r>
            <a:r>
              <a:rPr sz="3200" spc="-60" dirty="0"/>
              <a:t> </a:t>
            </a:r>
            <a:r>
              <a:rPr sz="3200" spc="-5" dirty="0"/>
              <a:t>Incidents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8340" y="1060450"/>
            <a:ext cx="6541770" cy="51727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120014" indent="-343535">
              <a:lnSpc>
                <a:spcPts val="1090"/>
              </a:lnSpc>
              <a:spcBef>
                <a:spcPts val="33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UE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Critical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Incident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Policy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Procedure,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which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outlines what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needs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done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case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100" spc="-3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critical incidents.</a:t>
            </a:r>
            <a:endParaRPr sz="1100">
              <a:latin typeface="Trebuchet MS"/>
              <a:cs typeface="Trebuchet MS"/>
            </a:endParaRPr>
          </a:p>
          <a:p>
            <a:pPr marL="355600" marR="5080" indent="-343535">
              <a:lnSpc>
                <a:spcPct val="80000"/>
              </a:lnSpc>
              <a:spcBef>
                <a:spcPts val="94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critical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incident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a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 traumatic</a:t>
            </a:r>
            <a:r>
              <a:rPr sz="11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event,</a:t>
            </a:r>
            <a:r>
              <a:rPr sz="11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threat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 (within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outside</a:t>
            </a:r>
            <a:r>
              <a:rPr sz="11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Australia)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100" spc="-3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potential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harm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life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or well-being, and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causes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extreme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stress, fear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injury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to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person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experiencing or</a:t>
            </a:r>
            <a:r>
              <a:rPr sz="11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witnessing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event.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Critical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incidents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include, 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 not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limited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to: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•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Serious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injury,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illness,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death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 student or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staff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member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•</a:t>
            </a:r>
            <a:r>
              <a:rPr sz="11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missing</a:t>
            </a:r>
            <a:r>
              <a:rPr sz="11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student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•</a:t>
            </a:r>
            <a:r>
              <a:rPr sz="11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Severe</a:t>
            </a:r>
            <a:r>
              <a:rPr sz="11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verbal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psychological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aggression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•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Sexual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harassment or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bullying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•</a:t>
            </a:r>
            <a:r>
              <a:rPr sz="11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Physical</a:t>
            </a:r>
            <a:r>
              <a:rPr sz="11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sexual assault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•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Occupational/ Workplace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health and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safety</a:t>
            </a:r>
            <a:r>
              <a:rPr sz="11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risk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•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student</a:t>
            </a:r>
            <a:r>
              <a:rPr sz="11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staff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member witnessing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serious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accident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violent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act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•</a:t>
            </a:r>
            <a:r>
              <a:rPr sz="11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Natural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disaster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•</a:t>
            </a:r>
            <a:r>
              <a:rPr sz="11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Fire,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bomb-threat,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terrorist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attack,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explosion,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gas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chemical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hazard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•</a:t>
            </a:r>
            <a:r>
              <a:rPr sz="11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Drug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alcohol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abuse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information,</a:t>
            </a:r>
            <a:r>
              <a:rPr sz="11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11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visit: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https://</a:t>
            </a:r>
            <a:r>
              <a:rPr sz="11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www.fairwork.gov.au/find-help-for/visa-holders-and-migrants</a:t>
            </a:r>
            <a:endParaRPr sz="1100">
              <a:latin typeface="Trebuchet MS"/>
              <a:cs typeface="Trebuchet MS"/>
            </a:endParaRPr>
          </a:p>
          <a:p>
            <a:pPr marL="355600" marR="27305" indent="-343535">
              <a:lnSpc>
                <a:spcPts val="1080"/>
              </a:lnSpc>
              <a:spcBef>
                <a:spcPts val="91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case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involved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incident</a:t>
            </a:r>
            <a:r>
              <a:rPr sz="1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witness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incident, you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11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immediately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contact </a:t>
            </a:r>
            <a:r>
              <a:rPr sz="1100" spc="-3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 Emergency Services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000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to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seek assistance.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also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report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incident</a:t>
            </a: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UE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Trebuchet MS"/>
                <a:cs typeface="Trebuchet MS"/>
              </a:rPr>
              <a:t>following number: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5600" algn="l"/>
              </a:tabLst>
            </a:pPr>
            <a:r>
              <a:rPr sz="9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100" b="1" spc="-5" dirty="0">
                <a:solidFill>
                  <a:srgbClr val="404040"/>
                </a:solidFill>
                <a:latin typeface="Trebuchet MS"/>
                <a:cs typeface="Trebuchet MS"/>
              </a:rPr>
              <a:t>24-hour</a:t>
            </a:r>
            <a:r>
              <a:rPr sz="11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Trebuchet MS"/>
                <a:cs typeface="Trebuchet MS"/>
              </a:rPr>
              <a:t>emergency</a:t>
            </a:r>
            <a:r>
              <a:rPr sz="11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Trebuchet MS"/>
                <a:cs typeface="Trebuchet MS"/>
              </a:rPr>
              <a:t>Contact</a:t>
            </a:r>
            <a:r>
              <a:rPr sz="11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Trebuchet MS"/>
                <a:cs typeface="Trebuchet MS"/>
              </a:rPr>
              <a:t>Number</a:t>
            </a:r>
            <a:r>
              <a:rPr sz="11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1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404040"/>
                </a:solidFill>
                <a:latin typeface="Trebuchet MS"/>
                <a:cs typeface="Trebuchet MS"/>
              </a:rPr>
              <a:t>UE</a:t>
            </a:r>
            <a:r>
              <a:rPr sz="11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1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rebuchet MS"/>
                <a:cs typeface="Trebuchet MS"/>
              </a:rPr>
              <a:t>0433</a:t>
            </a:r>
            <a:r>
              <a:rPr sz="1100" b="1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rebuchet MS"/>
                <a:cs typeface="Trebuchet MS"/>
              </a:rPr>
              <a:t>219</a:t>
            </a:r>
            <a:r>
              <a:rPr sz="1100" b="1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rebuchet MS"/>
                <a:cs typeface="Trebuchet MS"/>
              </a:rPr>
              <a:t>228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4127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38"/>
                </a:lnTo>
                <a:lnTo>
                  <a:pt x="447675" y="2792038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41008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Work</a:t>
            </a:r>
            <a:r>
              <a:rPr sz="3600" spc="5" dirty="0"/>
              <a:t>i</a:t>
            </a:r>
            <a:r>
              <a:rPr sz="3600" spc="-5" dirty="0"/>
              <a:t>n</a:t>
            </a:r>
            <a:r>
              <a:rPr sz="3600" dirty="0"/>
              <a:t>g</a:t>
            </a:r>
            <a:r>
              <a:rPr sz="3600" spc="-75" dirty="0"/>
              <a:t> </a:t>
            </a:r>
            <a:r>
              <a:rPr sz="3600" spc="5" dirty="0"/>
              <a:t>i</a:t>
            </a:r>
            <a:r>
              <a:rPr sz="3600" dirty="0"/>
              <a:t>n</a:t>
            </a:r>
            <a:r>
              <a:rPr sz="3600" spc="-280" dirty="0"/>
              <a:t> </a:t>
            </a:r>
            <a:r>
              <a:rPr sz="3600" dirty="0"/>
              <a:t>Australia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1774063"/>
            <a:ext cx="6071870" cy="31578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462915" indent="-343535">
              <a:lnSpc>
                <a:spcPct val="101699"/>
              </a:lnSpc>
              <a:spcBef>
                <a:spcPts val="60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note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people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working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Australia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protected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Fair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Work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Ombudsman.</a:t>
            </a:r>
            <a:endParaRPr sz="1800">
              <a:latin typeface="Trebuchet MS"/>
              <a:cs typeface="Trebuchet MS"/>
            </a:endParaRPr>
          </a:p>
          <a:p>
            <a:pPr marL="355600" marR="5080" indent="-343535">
              <a:lnSpc>
                <a:spcPct val="99300"/>
              </a:lnSpc>
              <a:spcBef>
                <a:spcPts val="1060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Like many international students,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get a part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time 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casual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job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help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 living expenses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while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study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Australia.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Fair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Work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Ombudsman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makes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sure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that your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rights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protected and enforced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fairly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under</a:t>
            </a:r>
            <a:r>
              <a:rPr sz="18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Australia's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workplace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laws.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visit:</a:t>
            </a:r>
            <a:endParaRPr sz="1800">
              <a:latin typeface="Trebuchet MS"/>
              <a:cs typeface="Trebuchet MS"/>
            </a:endParaRPr>
          </a:p>
          <a:p>
            <a:pPr marL="355600" marR="677545" indent="-343535">
              <a:lnSpc>
                <a:spcPct val="102200"/>
              </a:lnSpc>
              <a:spcBef>
                <a:spcPts val="905"/>
              </a:spcBef>
              <a:tabLst>
                <a:tab pos="3556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u="heavy" spc="-1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https://</a:t>
            </a:r>
            <a:r>
              <a:rPr sz="1800" u="heavy" spc="-1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www.fairwork.gov.au/find-help-for/visa- </a:t>
            </a:r>
            <a:r>
              <a:rPr sz="1800" spc="-530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800" u="heavy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holders-and-migrants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6159"/>
            <a:ext cx="447675" cy="2791460"/>
          </a:xfrm>
          <a:custGeom>
            <a:avLst/>
            <a:gdLst/>
            <a:ahLst/>
            <a:cxnLst/>
            <a:rect l="l" t="t" r="r" b="b"/>
            <a:pathLst>
              <a:path w="447675" h="2791459">
                <a:moveTo>
                  <a:pt x="0" y="0"/>
                </a:moveTo>
                <a:lnTo>
                  <a:pt x="0" y="2791411"/>
                </a:lnTo>
                <a:lnTo>
                  <a:pt x="447675" y="2791411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95184" y="5081606"/>
            <a:ext cx="4919345" cy="1189355"/>
            <a:chOff x="895184" y="5081606"/>
            <a:chExt cx="4919345" cy="11893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184" y="5081606"/>
              <a:ext cx="4918754" cy="1189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9" y="5257380"/>
              <a:ext cx="4572000" cy="8388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59" y="552355"/>
            <a:ext cx="5965824" cy="57945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065904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93"/>
                </a:lnTo>
                <a:lnTo>
                  <a:pt x="447675" y="279209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344" y="0"/>
                </a:moveTo>
                <a:lnTo>
                  <a:pt x="0" y="0"/>
                </a:lnTo>
                <a:lnTo>
                  <a:pt x="0" y="5633732"/>
                </a:lnTo>
                <a:lnTo>
                  <a:pt x="855344" y="8889"/>
                </a:lnTo>
                <a:lnTo>
                  <a:pt x="855344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1529" y="273761"/>
            <a:ext cx="4394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Accommodation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665480" y="1391158"/>
            <a:ext cx="6076315" cy="50266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91185">
              <a:lnSpc>
                <a:spcPct val="70500"/>
              </a:lnSpc>
              <a:spcBef>
                <a:spcPts val="765"/>
              </a:spcBef>
            </a:pPr>
            <a:r>
              <a:rPr sz="1900" spc="-5" dirty="0">
                <a:latin typeface="Trebuchet MS"/>
                <a:cs typeface="Trebuchet MS"/>
              </a:rPr>
              <a:t>Before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renting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a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share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house</a:t>
            </a:r>
            <a:r>
              <a:rPr sz="1900" dirty="0">
                <a:latin typeface="Trebuchet MS"/>
                <a:cs typeface="Trebuchet MS"/>
              </a:rPr>
              <a:t> or</a:t>
            </a:r>
            <a:r>
              <a:rPr sz="1900" spc="-5" dirty="0">
                <a:latin typeface="Trebuchet MS"/>
                <a:cs typeface="Trebuchet MS"/>
              </a:rPr>
              <a:t> apartment, </a:t>
            </a:r>
            <a:r>
              <a:rPr sz="1900" spc="-10" dirty="0">
                <a:latin typeface="Trebuchet MS"/>
                <a:cs typeface="Trebuchet MS"/>
              </a:rPr>
              <a:t>please </a:t>
            </a:r>
            <a:r>
              <a:rPr sz="1900" spc="-55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understand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your</a:t>
            </a:r>
            <a:r>
              <a:rPr sz="1900" spc="-5" dirty="0">
                <a:latin typeface="Trebuchet MS"/>
                <a:cs typeface="Trebuchet MS"/>
              </a:rPr>
              <a:t> rights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and responsibilities.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Trebuchet MS"/>
                <a:cs typeface="Trebuchet MS"/>
              </a:rPr>
              <a:t>More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information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at: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rebuchet MS"/>
              <a:cs typeface="Trebuchet MS"/>
            </a:endParaRPr>
          </a:p>
          <a:p>
            <a:pPr marL="355600" marR="5080" indent="-343535">
              <a:lnSpc>
                <a:spcPct val="70600"/>
              </a:lnSpc>
              <a:spcBef>
                <a:spcPts val="5"/>
              </a:spcBef>
              <a:buClr>
                <a:srgbClr val="90C225"/>
              </a:buClr>
              <a:buSzPct val="78947"/>
              <a:buFont typeface="Arial MT"/>
              <a:buChar char="•"/>
              <a:tabLst>
                <a:tab pos="353695" algn="l"/>
                <a:tab pos="354965" algn="l"/>
              </a:tabLst>
            </a:pPr>
            <a:r>
              <a:rPr sz="1900" spc="-5" dirty="0">
                <a:latin typeface="Trebuchet MS"/>
                <a:cs typeface="Trebuchet MS"/>
              </a:rPr>
              <a:t>For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information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on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renting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rights</a:t>
            </a:r>
            <a:r>
              <a:rPr sz="1900" spc="1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and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responsibilities </a:t>
            </a:r>
            <a:r>
              <a:rPr sz="1900" spc="-560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900" u="heavy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www.consumer.vic.gov.au/internationalstudents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Arial MT"/>
              <a:buChar char="•"/>
            </a:pPr>
            <a:endParaRPr sz="2500">
              <a:latin typeface="Trebuchet MS"/>
              <a:cs typeface="Trebuchet MS"/>
            </a:endParaRPr>
          </a:p>
          <a:p>
            <a:pPr marL="354330" indent="-342265">
              <a:lnSpc>
                <a:spcPts val="1945"/>
              </a:lnSpc>
              <a:buClr>
                <a:srgbClr val="90C225"/>
              </a:buClr>
              <a:buSzPct val="78947"/>
              <a:buFont typeface="Arial MT"/>
              <a:buChar char="•"/>
              <a:tabLst>
                <a:tab pos="353695" algn="l"/>
                <a:tab pos="354965" algn="l"/>
              </a:tabLst>
            </a:pPr>
            <a:r>
              <a:rPr sz="1900" spc="-5" dirty="0">
                <a:latin typeface="Trebuchet MS"/>
                <a:cs typeface="Trebuchet MS"/>
              </a:rPr>
              <a:t>The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go-to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app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for renters, download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the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free</a:t>
            </a:r>
            <a:endParaRPr sz="1900">
              <a:latin typeface="Trebuchet MS"/>
              <a:cs typeface="Trebuchet MS"/>
            </a:endParaRPr>
          </a:p>
          <a:p>
            <a:pPr marL="355600" marR="109855">
              <a:lnSpc>
                <a:spcPct val="70500"/>
              </a:lnSpc>
              <a:spcBef>
                <a:spcPts val="335"/>
              </a:spcBef>
              <a:tabLst>
                <a:tab pos="1978660" algn="l"/>
              </a:tabLst>
            </a:pPr>
            <a:r>
              <a:rPr sz="1900" spc="-20" dirty="0">
                <a:latin typeface="Trebuchet MS"/>
                <a:cs typeface="Trebuchet MS"/>
              </a:rPr>
              <a:t>RentRight</a:t>
            </a:r>
            <a:r>
              <a:rPr sz="1900" spc="-80" dirty="0">
                <a:latin typeface="Trebuchet MS"/>
                <a:cs typeface="Trebuchet MS"/>
              </a:rPr>
              <a:t> </a:t>
            </a:r>
            <a:r>
              <a:rPr sz="1900" spc="-15" dirty="0">
                <a:latin typeface="Trebuchet MS"/>
                <a:cs typeface="Trebuchet MS"/>
              </a:rPr>
              <a:t>app	</a:t>
            </a:r>
            <a:r>
              <a:rPr sz="1900" u="heavy" spc="-2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3"/>
              </a:rPr>
              <a:t>www.consumer.vic.gov.au/rentright- </a:t>
            </a:r>
            <a:r>
              <a:rPr sz="1900" spc="-555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900" u="heavy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app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rebuchet MS"/>
              <a:cs typeface="Trebuchet MS"/>
            </a:endParaRPr>
          </a:p>
          <a:p>
            <a:pPr marL="355600" marR="199390" indent="-343535">
              <a:lnSpc>
                <a:spcPct val="70500"/>
              </a:lnSpc>
              <a:buClr>
                <a:srgbClr val="90C225"/>
              </a:buClr>
              <a:buSzPct val="78947"/>
              <a:buFont typeface="Arial MT"/>
              <a:buChar char="•"/>
              <a:tabLst>
                <a:tab pos="353695" algn="l"/>
                <a:tab pos="354965" algn="l"/>
              </a:tabLst>
            </a:pPr>
            <a:r>
              <a:rPr sz="1900" spc="-5" dirty="0">
                <a:latin typeface="Trebuchet MS"/>
                <a:cs typeface="Trebuchet MS"/>
              </a:rPr>
              <a:t>For advice on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resolving disputes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with your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landlord </a:t>
            </a:r>
            <a:r>
              <a:rPr sz="1900" spc="-56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visit</a:t>
            </a:r>
            <a:r>
              <a:rPr sz="1900" spc="-30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900" u="heavy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4"/>
              </a:rPr>
              <a:t>www.tuv.org.au/advice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Arial MT"/>
              <a:buChar char="•"/>
            </a:pPr>
            <a:endParaRPr sz="2500">
              <a:latin typeface="Trebuchet MS"/>
              <a:cs typeface="Trebuchet MS"/>
            </a:endParaRPr>
          </a:p>
          <a:p>
            <a:pPr marL="354330" indent="-342265">
              <a:lnSpc>
                <a:spcPts val="1945"/>
              </a:lnSpc>
              <a:buClr>
                <a:srgbClr val="90C225"/>
              </a:buClr>
              <a:buSzPct val="78947"/>
              <a:buFont typeface="Arial MT"/>
              <a:buChar char="•"/>
              <a:tabLst>
                <a:tab pos="353695" algn="l"/>
                <a:tab pos="354965" algn="l"/>
              </a:tabLst>
            </a:pPr>
            <a:r>
              <a:rPr sz="1900" spc="-5" dirty="0">
                <a:latin typeface="Trebuchet MS"/>
                <a:cs typeface="Trebuchet MS"/>
              </a:rPr>
              <a:t>For general advice </a:t>
            </a:r>
            <a:r>
              <a:rPr sz="1900" spc="-10" dirty="0">
                <a:latin typeface="Trebuchet MS"/>
                <a:cs typeface="Trebuchet MS"/>
              </a:rPr>
              <a:t>about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accommodation, legal</a:t>
            </a:r>
            <a:endParaRPr sz="1900">
              <a:latin typeface="Trebuchet MS"/>
              <a:cs typeface="Trebuchet MS"/>
            </a:endParaRPr>
          </a:p>
          <a:p>
            <a:pPr marL="355600" marR="1131570">
              <a:lnSpc>
                <a:spcPct val="70500"/>
              </a:lnSpc>
              <a:spcBef>
                <a:spcPts val="335"/>
              </a:spcBef>
            </a:pPr>
            <a:r>
              <a:rPr sz="1900" spc="-10" dirty="0">
                <a:latin typeface="Trebuchet MS"/>
                <a:cs typeface="Trebuchet MS"/>
              </a:rPr>
              <a:t>advice,</a:t>
            </a:r>
            <a:r>
              <a:rPr sz="1900" spc="-5" dirty="0">
                <a:latin typeface="Trebuchet MS"/>
                <a:cs typeface="Trebuchet MS"/>
              </a:rPr>
              <a:t> meet-ups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etc.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visit 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u="heavy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https://</a:t>
            </a:r>
            <a:r>
              <a:rPr sz="1900" u="heavy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5"/>
              </a:rPr>
              <a:t>www.studymelbourne.vic.gov.au/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8400" y="610997"/>
            <a:ext cx="2818765" cy="236181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278333"/>
            <a:ext cx="4472940" cy="14770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5660"/>
              </a:lnSpc>
              <a:spcBef>
                <a:spcPts val="305"/>
              </a:spcBef>
            </a:pPr>
            <a:r>
              <a:rPr sz="4800" spc="-5" dirty="0"/>
              <a:t>Mobile</a:t>
            </a:r>
            <a:r>
              <a:rPr sz="4800" spc="-170" dirty="0"/>
              <a:t> </a:t>
            </a:r>
            <a:r>
              <a:rPr sz="4800" dirty="0"/>
              <a:t>Phone</a:t>
            </a:r>
            <a:r>
              <a:rPr sz="4800" spc="-180" dirty="0"/>
              <a:t> </a:t>
            </a:r>
            <a:r>
              <a:rPr sz="4800" dirty="0"/>
              <a:t>on </a:t>
            </a:r>
            <a:r>
              <a:rPr sz="4800" spc="-1430" dirty="0"/>
              <a:t> </a:t>
            </a:r>
            <a:r>
              <a:rPr sz="4800" dirty="0"/>
              <a:t>Silent</a:t>
            </a:r>
            <a:r>
              <a:rPr sz="4800" spc="-50" dirty="0"/>
              <a:t> </a:t>
            </a:r>
            <a:r>
              <a:rPr sz="4800" spc="-5" dirty="0"/>
              <a:t>Policy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688340" y="2281554"/>
            <a:ext cx="3905885" cy="410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3995" indent="-34353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7777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Phones MUST be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on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silent whilst </a:t>
            </a:r>
            <a:r>
              <a:rPr sz="1800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18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18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school.</a:t>
            </a:r>
            <a:r>
              <a:rPr sz="18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music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allowed.</a:t>
            </a:r>
            <a:endParaRPr sz="1800">
              <a:latin typeface="Trebuchet MS"/>
              <a:cs typeface="Trebuchet MS"/>
            </a:endParaRPr>
          </a:p>
          <a:p>
            <a:pPr marL="355600" marR="336550" indent="-343535">
              <a:lnSpc>
                <a:spcPts val="2090"/>
              </a:lnSpc>
              <a:spcBef>
                <a:spcPts val="1195"/>
              </a:spcBef>
              <a:buClr>
                <a:srgbClr val="90C225"/>
              </a:buClr>
              <a:buSzPct val="77777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Please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keep your phone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bag.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phones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table.</a:t>
            </a:r>
            <a:endParaRPr sz="1800">
              <a:latin typeface="Trebuchet MS"/>
              <a:cs typeface="Trebuchet MS"/>
            </a:endParaRPr>
          </a:p>
          <a:p>
            <a:pPr marL="355600" marR="157480" indent="-343535">
              <a:lnSpc>
                <a:spcPct val="99700"/>
              </a:lnSpc>
              <a:spcBef>
                <a:spcPts val="1005"/>
              </a:spcBef>
              <a:buClr>
                <a:srgbClr val="90C225"/>
              </a:buClr>
              <a:buSzPct val="77777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 you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leave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classroom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answer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call,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don’t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come </a:t>
            </a:r>
            <a:r>
              <a:rPr sz="1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back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interrupt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class.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Wait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until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next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break.</a:t>
            </a:r>
            <a:endParaRPr sz="1800">
              <a:latin typeface="Trebuchet MS"/>
              <a:cs typeface="Trebuchet MS"/>
            </a:endParaRPr>
          </a:p>
          <a:p>
            <a:pPr marL="355600" marR="147320" indent="-343535">
              <a:lnSpc>
                <a:spcPts val="2150"/>
              </a:lnSpc>
              <a:spcBef>
                <a:spcPts val="1040"/>
              </a:spcBef>
              <a:buClr>
                <a:srgbClr val="90C225"/>
              </a:buClr>
              <a:buSzPct val="77777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Only</a:t>
            </a:r>
            <a:r>
              <a:rPr sz="1800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1800" spc="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phone</a:t>
            </a:r>
            <a:r>
              <a:rPr sz="1800" spc="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class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with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teacher’s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permission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case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emergency.</a:t>
            </a:r>
            <a:endParaRPr sz="18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2800"/>
              </a:lnSpc>
              <a:spcBef>
                <a:spcPts val="885"/>
              </a:spcBef>
              <a:buClr>
                <a:srgbClr val="90C225"/>
              </a:buClr>
              <a:buSzPct val="77777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Please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 phone dictionaries, your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teacher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best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dictionary!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59809"/>
            <a:ext cx="447675" cy="2792730"/>
          </a:xfrm>
          <a:custGeom>
            <a:avLst/>
            <a:gdLst/>
            <a:ahLst/>
            <a:cxnLst/>
            <a:rect l="l" t="t" r="r" b="b"/>
            <a:pathLst>
              <a:path w="447675" h="2792729">
                <a:moveTo>
                  <a:pt x="0" y="0"/>
                </a:moveTo>
                <a:lnTo>
                  <a:pt x="0" y="2792115"/>
                </a:lnTo>
                <a:lnTo>
                  <a:pt x="447675" y="279211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2280285"/>
            <a:ext cx="2590165" cy="25901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8340" y="0"/>
            <a:ext cx="4645660" cy="6867525"/>
            <a:chOff x="4498340" y="0"/>
            <a:chExt cx="4645660" cy="6867525"/>
          </a:xfrm>
        </p:grpSpPr>
        <p:sp>
          <p:nvSpPr>
            <p:cNvPr id="3" name="object 3"/>
            <p:cNvSpPr/>
            <p:nvPr/>
          </p:nvSpPr>
          <p:spPr>
            <a:xfrm>
              <a:off x="7042785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165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745" y="0"/>
                  </a:moveTo>
                  <a:lnTo>
                    <a:pt x="0" y="6858000"/>
                  </a:lnTo>
                  <a:lnTo>
                    <a:pt x="2252345" y="6858000"/>
                  </a:lnTo>
                  <a:lnTo>
                    <a:pt x="2252345" y="8254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6615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384" y="0"/>
                  </a:moveTo>
                  <a:lnTo>
                    <a:pt x="0" y="0"/>
                  </a:lnTo>
                  <a:lnTo>
                    <a:pt x="1200784" y="6858000"/>
                  </a:lnTo>
                  <a:lnTo>
                    <a:pt x="1937384" y="6858000"/>
                  </a:lnTo>
                  <a:lnTo>
                    <a:pt x="193738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7655" y="3921125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345" y="0"/>
                  </a:moveTo>
                  <a:lnTo>
                    <a:pt x="0" y="2936875"/>
                  </a:lnTo>
                  <a:lnTo>
                    <a:pt x="2506345" y="2936875"/>
                  </a:lnTo>
                  <a:lnTo>
                    <a:pt x="250634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2305" y="0"/>
              <a:ext cx="2131060" cy="6858000"/>
            </a:xfrm>
            <a:custGeom>
              <a:avLst/>
              <a:gdLst/>
              <a:ahLst/>
              <a:cxnLst/>
              <a:rect l="l" t="t" r="r" b="b"/>
              <a:pathLst>
                <a:path w="2131059" h="6858000">
                  <a:moveTo>
                    <a:pt x="2131060" y="0"/>
                  </a:moveTo>
                  <a:lnTo>
                    <a:pt x="0" y="0"/>
                  </a:lnTo>
                  <a:lnTo>
                    <a:pt x="1854200" y="6858000"/>
                  </a:lnTo>
                  <a:lnTo>
                    <a:pt x="2131060" y="6849745"/>
                  </a:lnTo>
                  <a:lnTo>
                    <a:pt x="2131060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5640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359" y="0"/>
                  </a:moveTo>
                  <a:lnTo>
                    <a:pt x="676275" y="0"/>
                  </a:lnTo>
                  <a:lnTo>
                    <a:pt x="0" y="6858000"/>
                  </a:lnTo>
                  <a:lnTo>
                    <a:pt x="848359" y="6858000"/>
                  </a:lnTo>
                  <a:lnTo>
                    <a:pt x="848359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77835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0925" y="0"/>
                  </a:moveTo>
                  <a:lnTo>
                    <a:pt x="0" y="0"/>
                  </a:lnTo>
                  <a:lnTo>
                    <a:pt x="937260" y="6858000"/>
                  </a:lnTo>
                  <a:lnTo>
                    <a:pt x="1065530" y="6858000"/>
                  </a:lnTo>
                  <a:lnTo>
                    <a:pt x="1065530" y="5992495"/>
                  </a:lnTo>
                  <a:lnTo>
                    <a:pt x="1064260" y="5331460"/>
                  </a:lnTo>
                  <a:lnTo>
                    <a:pt x="1061085" y="4314190"/>
                  </a:lnTo>
                  <a:lnTo>
                    <a:pt x="1054735" y="2484120"/>
                  </a:lnTo>
                  <a:lnTo>
                    <a:pt x="1053465" y="1976120"/>
                  </a:lnTo>
                  <a:lnTo>
                    <a:pt x="1052195" y="1569085"/>
                  </a:lnTo>
                  <a:lnTo>
                    <a:pt x="1051560" y="1263650"/>
                  </a:lnTo>
                  <a:lnTo>
                    <a:pt x="1051560" y="958850"/>
                  </a:lnTo>
                  <a:lnTo>
                    <a:pt x="1050925" y="704214"/>
                  </a:lnTo>
                  <a:lnTo>
                    <a:pt x="1050925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0055" y="4902834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945" y="0"/>
                  </a:moveTo>
                  <a:lnTo>
                    <a:pt x="0" y="1954530"/>
                  </a:lnTo>
                  <a:lnTo>
                    <a:pt x="1083945" y="1949450"/>
                  </a:lnTo>
                  <a:lnTo>
                    <a:pt x="1083945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8340" y="1366177"/>
              <a:ext cx="4150867" cy="532955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4780"/>
              </a:lnSpc>
              <a:spcBef>
                <a:spcPts val="210"/>
              </a:spcBef>
            </a:pPr>
            <a:r>
              <a:rPr spc="-5" dirty="0"/>
              <a:t>Bullying/Sexual Harassment/ </a:t>
            </a:r>
            <a:r>
              <a:rPr spc="-1195" dirty="0"/>
              <a:t> </a:t>
            </a:r>
            <a:r>
              <a:rPr spc="-5" dirty="0"/>
              <a:t>Discrimination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2036" y="1763395"/>
            <a:ext cx="3475990" cy="48367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74930" indent="-342900">
              <a:lnSpc>
                <a:spcPct val="89500"/>
              </a:lnSpc>
              <a:spcBef>
                <a:spcPts val="280"/>
              </a:spcBef>
              <a:tabLst>
                <a:tab pos="354965" algn="l"/>
              </a:tabLst>
            </a:pPr>
            <a:r>
              <a:rPr sz="11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All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students and staff at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UE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have the </a:t>
            </a:r>
            <a:r>
              <a:rPr sz="1400" b="1" spc="-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right to feel safe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respected on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 campus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and to help achieve this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1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400" b="1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Anti-bullying</a:t>
            </a:r>
            <a:r>
              <a:rPr sz="14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4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Anti-abuse </a:t>
            </a:r>
            <a:r>
              <a:rPr sz="1400" b="1" spc="-4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policy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in place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rebuchet MS"/>
              <a:cs typeface="Trebuchet MS"/>
            </a:endParaRPr>
          </a:p>
          <a:p>
            <a:pPr marL="355600" marR="5080" indent="-342900">
              <a:lnSpc>
                <a:spcPct val="89000"/>
              </a:lnSpc>
              <a:tabLst>
                <a:tab pos="354965" algn="l"/>
              </a:tabLst>
            </a:pPr>
            <a:r>
              <a:rPr sz="11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experience</a:t>
            </a:r>
            <a:r>
              <a:rPr sz="1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bullying/</a:t>
            </a:r>
            <a:r>
              <a:rPr sz="1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harassment </a:t>
            </a:r>
            <a:r>
              <a:rPr sz="1400" spc="-4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sexual harassment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discrimination </a:t>
            </a:r>
            <a:r>
              <a:rPr sz="1400" spc="-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another student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or a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staff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memb</a:t>
            </a:r>
            <a:r>
              <a:rPr sz="1400" spc="-1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r,</a:t>
            </a:r>
            <a:r>
              <a:rPr sz="14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40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4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400" spc="-15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40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sz="14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4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400" spc="-1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40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er,  the Academic Manager, our</a:t>
            </a:r>
            <a:r>
              <a:rPr sz="1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Student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Counsellor</a:t>
            </a:r>
            <a:r>
              <a:rPr sz="1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staff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member</a:t>
            </a:r>
            <a:endParaRPr sz="1400">
              <a:latin typeface="Trebuchet MS"/>
              <a:cs typeface="Trebuchet MS"/>
            </a:endParaRPr>
          </a:p>
          <a:p>
            <a:pPr marL="355600">
              <a:lnSpc>
                <a:spcPts val="1525"/>
              </a:lnSpc>
            </a:pP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trust.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rebuchet MS"/>
              <a:cs typeface="Trebuchet MS"/>
            </a:endParaRPr>
          </a:p>
          <a:p>
            <a:pPr marL="355600" marR="36195" indent="-342900">
              <a:lnSpc>
                <a:spcPct val="89300"/>
              </a:lnSpc>
              <a:tabLst>
                <a:tab pos="354965" algn="l"/>
              </a:tabLst>
            </a:pPr>
            <a:r>
              <a:rPr sz="11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Disciplinary action will be taken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against</a:t>
            </a:r>
            <a:r>
              <a:rPr sz="1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anyone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found</a:t>
            </a:r>
            <a:r>
              <a:rPr sz="1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guilty</a:t>
            </a:r>
            <a:r>
              <a:rPr sz="1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bullying </a:t>
            </a:r>
            <a:r>
              <a:rPr sz="1400" spc="-4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harassing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1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 staff.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rebuchet MS"/>
              <a:cs typeface="Trebuchet MS"/>
            </a:endParaRPr>
          </a:p>
          <a:p>
            <a:pPr marL="355600" marR="509270" indent="-342900">
              <a:lnSpc>
                <a:spcPct val="893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1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1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Prayer</a:t>
            </a:r>
            <a:r>
              <a:rPr sz="1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Room</a:t>
            </a:r>
            <a:r>
              <a:rPr sz="1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available </a:t>
            </a:r>
            <a:r>
              <a:rPr sz="1400" spc="-4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Level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2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which students are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welcome</a:t>
            </a:r>
            <a:r>
              <a:rPr sz="1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to use.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4212335"/>
            <a:ext cx="424815" cy="2646045"/>
          </a:xfrm>
          <a:custGeom>
            <a:avLst/>
            <a:gdLst/>
            <a:ahLst/>
            <a:cxnLst/>
            <a:rect l="l" t="t" r="r" b="b"/>
            <a:pathLst>
              <a:path w="424815" h="2646045">
                <a:moveTo>
                  <a:pt x="0" y="0"/>
                </a:moveTo>
                <a:lnTo>
                  <a:pt x="0" y="2645662"/>
                </a:lnTo>
                <a:lnTo>
                  <a:pt x="424188" y="2645662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4889"/>
            <a:ext cx="447675" cy="2792730"/>
          </a:xfrm>
          <a:custGeom>
            <a:avLst/>
            <a:gdLst/>
            <a:ahLst/>
            <a:cxnLst/>
            <a:rect l="l" t="t" r="r" b="b"/>
            <a:pathLst>
              <a:path w="447675" h="2792729">
                <a:moveTo>
                  <a:pt x="0" y="0"/>
                </a:moveTo>
                <a:lnTo>
                  <a:pt x="0" y="2792135"/>
                </a:lnTo>
                <a:lnTo>
                  <a:pt x="447675" y="279213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01777"/>
            <a:ext cx="65017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Complaints</a:t>
            </a:r>
            <a:r>
              <a:rPr sz="4800" spc="-55" dirty="0"/>
              <a:t> </a:t>
            </a:r>
            <a:r>
              <a:rPr sz="4800" spc="-5" dirty="0"/>
              <a:t>and</a:t>
            </a:r>
            <a:r>
              <a:rPr sz="4800" spc="-310" dirty="0"/>
              <a:t> </a:t>
            </a:r>
            <a:r>
              <a:rPr sz="4800" dirty="0"/>
              <a:t>Appeals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321056" y="1302765"/>
            <a:ext cx="6546850" cy="48107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marR="408940" indent="-342900">
              <a:lnSpc>
                <a:spcPts val="1600"/>
              </a:lnSpc>
              <a:spcBef>
                <a:spcPts val="320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want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make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sure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our students have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enjoyable and valuable </a:t>
            </a:r>
            <a:r>
              <a:rPr sz="1500" spc="-4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learning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experience, but sometimes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problems arise.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 marL="355600" marR="36830" indent="-342900">
              <a:lnSpc>
                <a:spcPts val="172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Students can fill in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complaint form which we will investigate and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then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follow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up with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the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student as per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our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policy.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students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happy with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decision,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they may submit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an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appeal.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900">
              <a:latin typeface="Trebuchet MS"/>
              <a:cs typeface="Trebuchet MS"/>
            </a:endParaRPr>
          </a:p>
          <a:p>
            <a:pPr marL="355600" marR="217170" indent="-342900">
              <a:lnSpc>
                <a:spcPts val="1680"/>
              </a:lnSpc>
              <a:spcBef>
                <a:spcPts val="1355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file 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complaint,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it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handled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fairly and will not cause you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future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problems.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rebuchet MS"/>
              <a:cs typeface="Trebuchet MS"/>
            </a:endParaRPr>
          </a:p>
          <a:p>
            <a:pPr marL="355600" marR="108585" indent="-342900">
              <a:lnSpc>
                <a:spcPts val="1600"/>
              </a:lnSpc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problem,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speak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staff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member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to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see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can </a:t>
            </a:r>
            <a:r>
              <a:rPr sz="1500" spc="-4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solve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quickly.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rebuchet MS"/>
              <a:cs typeface="Trebuchet MS"/>
            </a:endParaRPr>
          </a:p>
          <a:p>
            <a:pPr marL="355600" marR="5080" indent="-342900">
              <a:lnSpc>
                <a:spcPct val="88400"/>
              </a:lnSpc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posters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campus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noticeboards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explaining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 Complaints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Appeals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process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simple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way,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so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check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make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sure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know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you’re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rights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responsibilities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how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help.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89585"/>
            <a:ext cx="30899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Welcome!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14832" y="1342389"/>
            <a:ext cx="5938520" cy="1066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5095" marR="5080" indent="-138303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hope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enjoy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experience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learning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English </a:t>
            </a:r>
            <a:r>
              <a:rPr sz="2000" spc="-5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Universal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(UE).</a:t>
            </a:r>
            <a:endParaRPr sz="2000">
              <a:latin typeface="Trebuchet MS"/>
              <a:cs typeface="Trebuchet MS"/>
            </a:endParaRPr>
          </a:p>
          <a:p>
            <a:pPr marL="26034">
              <a:lnSpc>
                <a:spcPct val="100000"/>
              </a:lnSpc>
              <a:spcBef>
                <a:spcPts val="985"/>
              </a:spcBef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fun,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make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friends,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enjoy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learning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English!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5523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1504"/>
                </a:lnTo>
                <a:lnTo>
                  <a:pt x="447675" y="2791504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81405" y="2484120"/>
            <a:ext cx="5403850" cy="3422650"/>
            <a:chOff x="1081405" y="2484120"/>
            <a:chExt cx="5403850" cy="34226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330" y="2519337"/>
              <a:ext cx="5334000" cy="3352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81405" y="2484119"/>
              <a:ext cx="5403850" cy="3422650"/>
            </a:xfrm>
            <a:custGeom>
              <a:avLst/>
              <a:gdLst/>
              <a:ahLst/>
              <a:cxnLst/>
              <a:rect l="l" t="t" r="r" b="b"/>
              <a:pathLst>
                <a:path w="5403850" h="3422650">
                  <a:moveTo>
                    <a:pt x="5380990" y="23114"/>
                  </a:moveTo>
                  <a:lnTo>
                    <a:pt x="5368925" y="23114"/>
                  </a:lnTo>
                  <a:lnTo>
                    <a:pt x="5368925" y="35560"/>
                  </a:lnTo>
                  <a:lnTo>
                    <a:pt x="5368925" y="3387090"/>
                  </a:lnTo>
                  <a:lnTo>
                    <a:pt x="34925" y="3387090"/>
                  </a:lnTo>
                  <a:lnTo>
                    <a:pt x="34925" y="35560"/>
                  </a:lnTo>
                  <a:lnTo>
                    <a:pt x="5368925" y="35560"/>
                  </a:lnTo>
                  <a:lnTo>
                    <a:pt x="5368925" y="23114"/>
                  </a:lnTo>
                  <a:lnTo>
                    <a:pt x="5368925" y="22860"/>
                  </a:lnTo>
                  <a:lnTo>
                    <a:pt x="23495" y="22860"/>
                  </a:lnTo>
                  <a:lnTo>
                    <a:pt x="23495" y="35560"/>
                  </a:lnTo>
                  <a:lnTo>
                    <a:pt x="23495" y="3387090"/>
                  </a:lnTo>
                  <a:lnTo>
                    <a:pt x="23495" y="3399790"/>
                  </a:lnTo>
                  <a:lnTo>
                    <a:pt x="5380990" y="3399790"/>
                  </a:lnTo>
                  <a:lnTo>
                    <a:pt x="5380990" y="3387394"/>
                  </a:lnTo>
                  <a:lnTo>
                    <a:pt x="5380990" y="3387090"/>
                  </a:lnTo>
                  <a:lnTo>
                    <a:pt x="5380990" y="23114"/>
                  </a:lnTo>
                  <a:close/>
                </a:path>
                <a:path w="5403850" h="3422650">
                  <a:moveTo>
                    <a:pt x="540385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3411220"/>
                  </a:lnTo>
                  <a:lnTo>
                    <a:pt x="0" y="3422650"/>
                  </a:lnTo>
                  <a:lnTo>
                    <a:pt x="5403850" y="3422650"/>
                  </a:lnTo>
                  <a:lnTo>
                    <a:pt x="5403850" y="3411524"/>
                  </a:lnTo>
                  <a:lnTo>
                    <a:pt x="5403850" y="3411220"/>
                  </a:lnTo>
                  <a:lnTo>
                    <a:pt x="5403850" y="12319"/>
                  </a:lnTo>
                  <a:lnTo>
                    <a:pt x="5392420" y="12319"/>
                  </a:lnTo>
                  <a:lnTo>
                    <a:pt x="5392420" y="3411220"/>
                  </a:lnTo>
                  <a:lnTo>
                    <a:pt x="12065" y="3411220"/>
                  </a:lnTo>
                  <a:lnTo>
                    <a:pt x="12065" y="11430"/>
                  </a:lnTo>
                  <a:lnTo>
                    <a:pt x="5403850" y="11430"/>
                  </a:lnTo>
                  <a:lnTo>
                    <a:pt x="5403850" y="0"/>
                  </a:lnTo>
                  <a:close/>
                </a:path>
              </a:pathLst>
            </a:custGeom>
            <a:solidFill>
              <a:srgbClr val="2C3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00557"/>
            <a:ext cx="6515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Overseas</a:t>
            </a:r>
            <a:r>
              <a:rPr sz="3200" spc="-10" dirty="0"/>
              <a:t> </a:t>
            </a:r>
            <a:r>
              <a:rPr sz="3200" spc="-5" dirty="0"/>
              <a:t>Students</a:t>
            </a:r>
            <a:r>
              <a:rPr sz="3200" spc="-10" dirty="0"/>
              <a:t> </a:t>
            </a:r>
            <a:r>
              <a:rPr sz="3200" spc="-5" dirty="0"/>
              <a:t>Ombudsman</a:t>
            </a:r>
            <a:r>
              <a:rPr sz="3200" spc="5" dirty="0"/>
              <a:t> </a:t>
            </a:r>
            <a:r>
              <a:rPr sz="3200" spc="-10" dirty="0"/>
              <a:t>Info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1056" y="1262761"/>
            <a:ext cx="6781800" cy="49066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5600" marR="5080" indent="-342900">
              <a:lnSpc>
                <a:spcPct val="148700"/>
              </a:lnSpc>
              <a:spcBef>
                <a:spcPts val="220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not satisfied with the outcome that we provide, you may lodge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complaint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independent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external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mediator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and/or the Overseas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Ombudsman’s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office.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Overseas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Ombudsman’s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Office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(OSO):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770"/>
              </a:spcBef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fees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refunds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795"/>
              </a:spcBef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Transfers</a:t>
            </a:r>
            <a:r>
              <a:rPr sz="1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another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institute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865"/>
              </a:spcBef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Refusing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admission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790"/>
              </a:spcBef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progress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attendance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770"/>
              </a:spcBef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Cancellation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795"/>
              </a:spcBef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Accommodation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work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arranged by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your provider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885"/>
              </a:spcBef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Incorrect information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given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your agent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770"/>
              </a:spcBef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www.oso.gov.au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795"/>
              </a:spcBef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1300</a:t>
            </a:r>
            <a:r>
              <a:rPr sz="1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362</a:t>
            </a:r>
            <a:r>
              <a:rPr sz="1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072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3746"/>
            <a:ext cx="447675" cy="2792730"/>
          </a:xfrm>
          <a:custGeom>
            <a:avLst/>
            <a:gdLst/>
            <a:ahLst/>
            <a:cxnLst/>
            <a:rect l="l" t="t" r="r" b="b"/>
            <a:pathLst>
              <a:path w="447675" h="2792729">
                <a:moveTo>
                  <a:pt x="0" y="0"/>
                </a:moveTo>
                <a:lnTo>
                  <a:pt x="0" y="2792134"/>
                </a:lnTo>
                <a:lnTo>
                  <a:pt x="447675" y="2792134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73177"/>
            <a:ext cx="5429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Student</a:t>
            </a:r>
            <a:r>
              <a:rPr sz="4800" spc="-65" dirty="0"/>
              <a:t> </a:t>
            </a:r>
            <a:r>
              <a:rPr sz="4800" spc="-10" dirty="0"/>
              <a:t>Counselling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4573651" y="1144269"/>
            <a:ext cx="3209290" cy="3790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ts val="1870"/>
              </a:lnSpc>
              <a:spcBef>
                <a:spcPts val="95"/>
              </a:spcBef>
              <a:tabLst>
                <a:tab pos="356870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endParaRPr sz="1600">
              <a:latin typeface="Trebuchet MS"/>
              <a:cs typeface="Trebuchet MS"/>
            </a:endParaRPr>
          </a:p>
          <a:p>
            <a:pPr marL="356870">
              <a:lnSpc>
                <a:spcPts val="1870"/>
              </a:lnSpc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appointment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only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rebuchet MS"/>
              <a:cs typeface="Trebuchet MS"/>
            </a:endParaRPr>
          </a:p>
          <a:p>
            <a:pPr marL="356870" marR="1282065" indent="-342900">
              <a:lnSpc>
                <a:spcPct val="100600"/>
              </a:lnSpc>
              <a:tabLst>
                <a:tab pos="356870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Where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Counselling</a:t>
            </a:r>
            <a:r>
              <a:rPr sz="16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room </a:t>
            </a:r>
            <a:r>
              <a:rPr sz="1600" spc="-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located opposite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library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875"/>
              </a:lnSpc>
              <a:spcBef>
                <a:spcPts val="5"/>
              </a:spcBef>
              <a:tabLst>
                <a:tab pos="35496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Email</a:t>
            </a:r>
            <a:endParaRPr sz="1600">
              <a:latin typeface="Trebuchet MS"/>
              <a:cs typeface="Trebuchet MS"/>
            </a:endParaRPr>
          </a:p>
          <a:p>
            <a:pPr marL="356870">
              <a:lnSpc>
                <a:spcPts val="1635"/>
              </a:lnSpc>
            </a:pPr>
            <a:r>
              <a:rPr sz="14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counsellor@universalenglish.edu.au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ts val="1900"/>
              </a:lnSpc>
              <a:tabLst>
                <a:tab pos="35496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Cost</a:t>
            </a:r>
            <a:endParaRPr sz="1600">
              <a:latin typeface="Trebuchet MS"/>
              <a:cs typeface="Trebuchet MS"/>
            </a:endParaRPr>
          </a:p>
          <a:p>
            <a:pPr marL="356870">
              <a:lnSpc>
                <a:spcPts val="1900"/>
              </a:lnSpc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Free!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84910"/>
            <a:ext cx="4404995" cy="5772785"/>
            <a:chOff x="0" y="1084910"/>
            <a:chExt cx="4404995" cy="5772785"/>
          </a:xfrm>
        </p:grpSpPr>
        <p:sp>
          <p:nvSpPr>
            <p:cNvPr id="5" name="object 5"/>
            <p:cNvSpPr/>
            <p:nvPr/>
          </p:nvSpPr>
          <p:spPr>
            <a:xfrm>
              <a:off x="0" y="406565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2047"/>
                  </a:lnTo>
                  <a:lnTo>
                    <a:pt x="447675" y="2792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084910"/>
              <a:ext cx="3947778" cy="47821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14400" y="5561660"/>
              <a:ext cx="914400" cy="152400"/>
            </a:xfrm>
            <a:custGeom>
              <a:avLst/>
              <a:gdLst/>
              <a:ahLst/>
              <a:cxnLst/>
              <a:rect l="l" t="t" r="r" b="b"/>
              <a:pathLst>
                <a:path w="914400" h="152400">
                  <a:moveTo>
                    <a:pt x="9144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914400" y="152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68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73177"/>
            <a:ext cx="45967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External</a:t>
            </a:r>
            <a:r>
              <a:rPr sz="4800" spc="-114" dirty="0"/>
              <a:t> </a:t>
            </a:r>
            <a:r>
              <a:rPr sz="4800" dirty="0"/>
              <a:t>Support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321056" y="1295146"/>
            <a:ext cx="6788784" cy="48558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 marR="38100" indent="-342900">
              <a:lnSpc>
                <a:spcPct val="108100"/>
              </a:lnSpc>
              <a:spcBef>
                <a:spcPts val="204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student requires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extensive English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language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support, they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counseled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enroll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 an ELICOS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program with UE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after deferring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their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current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course.</a:t>
            </a:r>
            <a:endParaRPr sz="1500">
              <a:latin typeface="Trebuchet MS"/>
              <a:cs typeface="Trebuchet MS"/>
            </a:endParaRPr>
          </a:p>
          <a:p>
            <a:pPr marL="355600" marR="377825" indent="-342900">
              <a:lnSpc>
                <a:spcPct val="105300"/>
              </a:lnSpc>
              <a:spcBef>
                <a:spcPts val="710"/>
              </a:spcBef>
              <a:buClr>
                <a:srgbClr val="90C225"/>
              </a:buClr>
              <a:buSzPct val="8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Referrals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external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Language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Support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services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made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required, with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agencies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such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as: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rebuchet MS"/>
              <a:cs typeface="Trebuchet MS"/>
            </a:endParaRPr>
          </a:p>
          <a:p>
            <a:pPr marL="756285" marR="5080" indent="-287020">
              <a:lnSpc>
                <a:spcPct val="100800"/>
              </a:lnSpc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Language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Literacy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Numeracy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Network: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Language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Literacy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Numeracy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network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Australian</a:t>
            </a:r>
            <a:r>
              <a:rPr sz="16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Core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Skills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Framework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(ACSF)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600" spc="-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designed to support a consistent national approach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identifying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developing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five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core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skills.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16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provides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shared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concepts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language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identifying,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describing,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discussing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core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skills.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It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also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provides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approach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for benchmarking,</a:t>
            </a:r>
            <a:r>
              <a:rPr sz="16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monitoring,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1600">
              <a:latin typeface="Trebuchet MS"/>
              <a:cs typeface="Trebuchet MS"/>
            </a:endParaRPr>
          </a:p>
          <a:p>
            <a:pPr marL="756285" marR="184150">
              <a:lnSpc>
                <a:spcPts val="1880"/>
              </a:lnSpc>
              <a:spcBef>
                <a:spcPts val="65"/>
              </a:spcBef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reporting on the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performance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core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skills.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skills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are: •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Learning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• Reading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• Writing •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Oral Communication •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Numeracy</a:t>
            </a:r>
            <a:endParaRPr sz="1600">
              <a:latin typeface="Trebuchet MS"/>
              <a:cs typeface="Trebuchet MS"/>
            </a:endParaRPr>
          </a:p>
          <a:p>
            <a:pPr marL="756285">
              <a:lnSpc>
                <a:spcPts val="1845"/>
              </a:lnSpc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ef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6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6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6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bsi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te:</a:t>
            </a:r>
            <a:r>
              <a:rPr sz="16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h</a:t>
            </a:r>
            <a:r>
              <a:rPr sz="16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t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tps</a:t>
            </a:r>
            <a:r>
              <a:rPr sz="16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: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/</a:t>
            </a:r>
            <a:r>
              <a:rPr sz="1600" u="sng" spc="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/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www.lln</a:t>
            </a:r>
            <a:r>
              <a:rPr sz="16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c</a:t>
            </a:r>
            <a:r>
              <a:rPr sz="16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om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mun</a:t>
            </a:r>
            <a:r>
              <a:rPr sz="16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i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t</a:t>
            </a:r>
            <a:r>
              <a:rPr sz="16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y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.co</a:t>
            </a:r>
            <a:r>
              <a:rPr sz="1600" u="sng" spc="-1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m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.a</a:t>
            </a:r>
            <a:r>
              <a:rPr sz="16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u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/li</a:t>
            </a:r>
            <a:r>
              <a:rPr sz="16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tera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cy</a:t>
            </a:r>
            <a:endParaRPr sz="1600">
              <a:latin typeface="Trebuchet MS"/>
              <a:cs typeface="Trebuchet MS"/>
            </a:endParaRPr>
          </a:p>
          <a:p>
            <a:pPr marL="756285" marR="760095" indent="-287020">
              <a:lnSpc>
                <a:spcPct val="99400"/>
              </a:lnSpc>
              <a:spcBef>
                <a:spcPts val="1005"/>
              </a:spcBef>
              <a:tabLst>
                <a:tab pos="756285" algn="l"/>
              </a:tabLst>
            </a:pPr>
            <a:r>
              <a:rPr sz="13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Talk-English:</a:t>
            </a:r>
            <a:r>
              <a:rPr sz="16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Talk-English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offers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series</a:t>
            </a:r>
            <a:r>
              <a:rPr sz="1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1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lessons </a:t>
            </a:r>
            <a:r>
              <a:rPr sz="1600" spc="-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onlinefor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improve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basics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advanced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English.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Refer to the website: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https://</a:t>
            </a:r>
            <a:r>
              <a:rPr sz="16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3"/>
              </a:rPr>
              <a:t>www.talkenglish.com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3872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85"/>
                </a:lnTo>
                <a:lnTo>
                  <a:pt x="447675" y="279208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5523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89"/>
                </a:lnTo>
                <a:lnTo>
                  <a:pt x="447675" y="279208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76809"/>
            <a:ext cx="2882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Reminders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383540" y="1328674"/>
            <a:ext cx="4690110" cy="4680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700" dirty="0">
                <a:latin typeface="Arial MT"/>
                <a:cs typeface="Arial MT"/>
              </a:rPr>
              <a:t>Always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flush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toilet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paper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down</a:t>
            </a:r>
            <a:r>
              <a:rPr sz="1700" spc="-5" dirty="0">
                <a:latin typeface="Arial MT"/>
                <a:cs typeface="Arial MT"/>
              </a:rPr>
              <a:t> the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toilet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700">
              <a:latin typeface="Arial MT"/>
              <a:cs typeface="Arial MT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700" spc="-5" dirty="0">
                <a:latin typeface="Arial MT"/>
                <a:cs typeface="Arial MT"/>
              </a:rPr>
              <a:t>Place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sanitary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materials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in</a:t>
            </a:r>
            <a:r>
              <a:rPr sz="1700" spc="-5" dirty="0">
                <a:latin typeface="Arial MT"/>
                <a:cs typeface="Arial MT"/>
              </a:rPr>
              <a:t> the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bin </a:t>
            </a:r>
            <a:r>
              <a:rPr sz="1700" spc="-5" dirty="0">
                <a:latin typeface="Arial MT"/>
                <a:cs typeface="Arial MT"/>
              </a:rPr>
              <a:t>provided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750">
              <a:latin typeface="Arial MT"/>
              <a:cs typeface="Arial MT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700" dirty="0">
                <a:latin typeface="Arial MT"/>
                <a:cs typeface="Arial MT"/>
              </a:rPr>
              <a:t>Do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not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litter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750">
              <a:latin typeface="Arial MT"/>
              <a:cs typeface="Arial MT"/>
            </a:endParaRPr>
          </a:p>
          <a:p>
            <a:pPr marL="297180" marR="664845" indent="-285115">
              <a:lnSpc>
                <a:spcPct val="100600"/>
              </a:lnSpc>
              <a:buChar char="•"/>
              <a:tabLst>
                <a:tab pos="297180" algn="l"/>
                <a:tab pos="297815" algn="l"/>
              </a:tabLst>
            </a:pPr>
            <a:r>
              <a:rPr sz="1700" spc="-5" dirty="0">
                <a:latin typeface="Arial MT"/>
                <a:cs typeface="Arial MT"/>
              </a:rPr>
              <a:t>Our </a:t>
            </a:r>
            <a:r>
              <a:rPr sz="1700" dirty="0">
                <a:latin typeface="Arial MT"/>
                <a:cs typeface="Arial MT"/>
              </a:rPr>
              <a:t>building </a:t>
            </a:r>
            <a:r>
              <a:rPr sz="1700" spc="-5" dirty="0">
                <a:latin typeface="Arial MT"/>
                <a:cs typeface="Arial MT"/>
              </a:rPr>
              <a:t>policy </a:t>
            </a:r>
            <a:r>
              <a:rPr sz="1700" dirty="0">
                <a:latin typeface="Arial MT"/>
                <a:cs typeface="Arial MT"/>
              </a:rPr>
              <a:t>is </a:t>
            </a:r>
            <a:r>
              <a:rPr sz="1700" spc="-5" dirty="0">
                <a:latin typeface="Arial MT"/>
                <a:cs typeface="Arial MT"/>
              </a:rPr>
              <a:t>to stand </a:t>
            </a:r>
            <a:r>
              <a:rPr sz="1700" dirty="0">
                <a:latin typeface="Arial MT"/>
                <a:cs typeface="Arial MT"/>
              </a:rPr>
              <a:t>6 meters </a:t>
            </a:r>
            <a:r>
              <a:rPr sz="1700" spc="-46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away </a:t>
            </a:r>
            <a:r>
              <a:rPr sz="1700" spc="-5" dirty="0">
                <a:latin typeface="Arial MT"/>
                <a:cs typeface="Arial MT"/>
              </a:rPr>
              <a:t>from the </a:t>
            </a:r>
            <a:r>
              <a:rPr sz="1700" dirty="0">
                <a:latin typeface="Arial MT"/>
                <a:cs typeface="Arial MT"/>
              </a:rPr>
              <a:t>entrance and </a:t>
            </a:r>
            <a:r>
              <a:rPr sz="1700" spc="-5" dirty="0">
                <a:latin typeface="Arial MT"/>
                <a:cs typeface="Arial MT"/>
              </a:rPr>
              <a:t>place </a:t>
            </a:r>
            <a:r>
              <a:rPr sz="1700" dirty="0">
                <a:latin typeface="Arial MT"/>
                <a:cs typeface="Arial MT"/>
              </a:rPr>
              <a:t>all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cigarette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butts </a:t>
            </a:r>
            <a:r>
              <a:rPr sz="1700" dirty="0">
                <a:latin typeface="Arial MT"/>
                <a:cs typeface="Arial MT"/>
              </a:rPr>
              <a:t>in </a:t>
            </a:r>
            <a:r>
              <a:rPr sz="1700" spc="-5" dirty="0">
                <a:latin typeface="Arial MT"/>
                <a:cs typeface="Arial MT"/>
              </a:rPr>
              <a:t>the </a:t>
            </a:r>
            <a:r>
              <a:rPr sz="1700" dirty="0">
                <a:latin typeface="Arial MT"/>
                <a:cs typeface="Arial MT"/>
              </a:rPr>
              <a:t>bin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>
              <a:latin typeface="Arial MT"/>
              <a:cs typeface="Arial MT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700" dirty="0">
                <a:latin typeface="Arial MT"/>
                <a:cs typeface="Arial MT"/>
              </a:rPr>
              <a:t>No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smoking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in</a:t>
            </a:r>
            <a:r>
              <a:rPr sz="1700" spc="-5" dirty="0">
                <a:latin typeface="Arial MT"/>
                <a:cs typeface="Arial MT"/>
              </a:rPr>
              <a:t> the building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650">
              <a:latin typeface="Arial MT"/>
              <a:cs typeface="Arial MT"/>
            </a:endParaRPr>
          </a:p>
          <a:p>
            <a:pPr marL="297180" marR="292100" indent="-285115">
              <a:lnSpc>
                <a:spcPct val="103499"/>
              </a:lnSpc>
              <a:buChar char="•"/>
              <a:tabLst>
                <a:tab pos="297180" algn="l"/>
                <a:tab pos="297815" algn="l"/>
              </a:tabLst>
            </a:pPr>
            <a:r>
              <a:rPr sz="1700" dirty="0">
                <a:latin typeface="Arial MT"/>
                <a:cs typeface="Arial MT"/>
              </a:rPr>
              <a:t>No parking </a:t>
            </a:r>
            <a:r>
              <a:rPr sz="1700" spc="-5" dirty="0">
                <a:latin typeface="Arial MT"/>
                <a:cs typeface="Arial MT"/>
              </a:rPr>
              <a:t>Bicycles inside the </a:t>
            </a:r>
            <a:r>
              <a:rPr sz="1700" dirty="0">
                <a:latin typeface="Arial MT"/>
                <a:cs typeface="Arial MT"/>
              </a:rPr>
              <a:t>ground </a:t>
            </a:r>
            <a:r>
              <a:rPr sz="1700" spc="-5" dirty="0">
                <a:latin typeface="Arial MT"/>
                <a:cs typeface="Arial MT"/>
              </a:rPr>
              <a:t>floor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foyer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750">
              <a:latin typeface="Arial MT"/>
              <a:cs typeface="Arial MT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700" dirty="0">
                <a:latin typeface="Arial MT"/>
                <a:cs typeface="Arial MT"/>
              </a:rPr>
              <a:t>Bicycles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must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be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locked</a:t>
            </a:r>
            <a:r>
              <a:rPr sz="1700" spc="-5" dirty="0">
                <a:latin typeface="Arial MT"/>
                <a:cs typeface="Arial MT"/>
              </a:rPr>
              <a:t> outside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the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building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700">
              <a:latin typeface="Arial MT"/>
              <a:cs typeface="Arial MT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700" dirty="0">
                <a:latin typeface="Arial MT"/>
                <a:cs typeface="Arial MT"/>
              </a:rPr>
              <a:t>Please</a:t>
            </a:r>
            <a:r>
              <a:rPr sz="1700" spc="-5" dirty="0">
                <a:latin typeface="Arial MT"/>
                <a:cs typeface="Arial MT"/>
              </a:rPr>
              <a:t> remember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 </a:t>
            </a:r>
            <a:r>
              <a:rPr sz="1700" dirty="0">
                <a:latin typeface="Arial MT"/>
                <a:cs typeface="Arial MT"/>
              </a:rPr>
              <a:t>bring your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own</a:t>
            </a:r>
            <a:r>
              <a:rPr sz="1700" spc="-5" dirty="0">
                <a:latin typeface="Arial MT"/>
                <a:cs typeface="Arial MT"/>
              </a:rPr>
              <a:t> bike lock.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30800" y="0"/>
            <a:ext cx="4013200" cy="6867525"/>
            <a:chOff x="5130800" y="0"/>
            <a:chExt cx="4013200" cy="6867525"/>
          </a:xfrm>
        </p:grpSpPr>
        <p:sp>
          <p:nvSpPr>
            <p:cNvPr id="6" name="object 6"/>
            <p:cNvSpPr/>
            <p:nvPr/>
          </p:nvSpPr>
          <p:spPr>
            <a:xfrm>
              <a:off x="7042785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654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745" y="0"/>
                  </a:moveTo>
                  <a:lnTo>
                    <a:pt x="0" y="6858000"/>
                  </a:lnTo>
                  <a:lnTo>
                    <a:pt x="2252345" y="6858000"/>
                  </a:lnTo>
                  <a:lnTo>
                    <a:pt x="2252345" y="8254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6614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384" y="0"/>
                  </a:moveTo>
                  <a:lnTo>
                    <a:pt x="0" y="0"/>
                  </a:lnTo>
                  <a:lnTo>
                    <a:pt x="1200784" y="6858000"/>
                  </a:lnTo>
                  <a:lnTo>
                    <a:pt x="1937384" y="6858000"/>
                  </a:lnTo>
                  <a:lnTo>
                    <a:pt x="193738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7655" y="3921125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345" y="0"/>
                  </a:moveTo>
                  <a:lnTo>
                    <a:pt x="0" y="2936875"/>
                  </a:lnTo>
                  <a:lnTo>
                    <a:pt x="2506345" y="2936875"/>
                  </a:lnTo>
                  <a:lnTo>
                    <a:pt x="250634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304" y="0"/>
              <a:ext cx="2131060" cy="6858000"/>
            </a:xfrm>
            <a:custGeom>
              <a:avLst/>
              <a:gdLst/>
              <a:ahLst/>
              <a:cxnLst/>
              <a:rect l="l" t="t" r="r" b="b"/>
              <a:pathLst>
                <a:path w="2131059" h="6858000">
                  <a:moveTo>
                    <a:pt x="2131060" y="0"/>
                  </a:moveTo>
                  <a:lnTo>
                    <a:pt x="0" y="0"/>
                  </a:lnTo>
                  <a:lnTo>
                    <a:pt x="1854200" y="6858000"/>
                  </a:lnTo>
                  <a:lnTo>
                    <a:pt x="2131060" y="6849745"/>
                  </a:lnTo>
                  <a:lnTo>
                    <a:pt x="2131060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639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359" y="0"/>
                  </a:moveTo>
                  <a:lnTo>
                    <a:pt x="676275" y="0"/>
                  </a:lnTo>
                  <a:lnTo>
                    <a:pt x="0" y="6858000"/>
                  </a:lnTo>
                  <a:lnTo>
                    <a:pt x="848359" y="6858000"/>
                  </a:lnTo>
                  <a:lnTo>
                    <a:pt x="848359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77835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0925" y="0"/>
                  </a:moveTo>
                  <a:lnTo>
                    <a:pt x="0" y="0"/>
                  </a:lnTo>
                  <a:lnTo>
                    <a:pt x="937260" y="6858000"/>
                  </a:lnTo>
                  <a:lnTo>
                    <a:pt x="1065530" y="6858000"/>
                  </a:lnTo>
                  <a:lnTo>
                    <a:pt x="1065530" y="5992495"/>
                  </a:lnTo>
                  <a:lnTo>
                    <a:pt x="1064260" y="5331460"/>
                  </a:lnTo>
                  <a:lnTo>
                    <a:pt x="1061085" y="4314190"/>
                  </a:lnTo>
                  <a:lnTo>
                    <a:pt x="1054735" y="2484120"/>
                  </a:lnTo>
                  <a:lnTo>
                    <a:pt x="1053465" y="1976120"/>
                  </a:lnTo>
                  <a:lnTo>
                    <a:pt x="1052195" y="1569085"/>
                  </a:lnTo>
                  <a:lnTo>
                    <a:pt x="1051560" y="1263650"/>
                  </a:lnTo>
                  <a:lnTo>
                    <a:pt x="1051560" y="958850"/>
                  </a:lnTo>
                  <a:lnTo>
                    <a:pt x="1050925" y="704214"/>
                  </a:lnTo>
                  <a:lnTo>
                    <a:pt x="1050925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0054" y="4902834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945" y="0"/>
                  </a:moveTo>
                  <a:lnTo>
                    <a:pt x="0" y="1954530"/>
                  </a:lnTo>
                  <a:lnTo>
                    <a:pt x="1083945" y="1949450"/>
                  </a:lnTo>
                  <a:lnTo>
                    <a:pt x="1083945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164" y="143129"/>
              <a:ext cx="2844800" cy="2037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4785" y="2272029"/>
              <a:ext cx="1454785" cy="23425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4785" y="4723650"/>
              <a:ext cx="2895218" cy="19348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2604770"/>
              <a:ext cx="1675765" cy="16757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519" y="794969"/>
            <a:ext cx="3726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Student</a:t>
            </a:r>
            <a:r>
              <a:rPr sz="4800" spc="-150" dirty="0"/>
              <a:t> </a:t>
            </a:r>
            <a:r>
              <a:rPr sz="4800" spc="-5" dirty="0"/>
              <a:t>Wi-Fi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716212" y="1828800"/>
            <a:ext cx="3711575" cy="381771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3970" marR="5080" algn="ctr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latin typeface="Arial"/>
                <a:cs typeface="Arial"/>
              </a:rPr>
              <a:t>Students </a:t>
            </a:r>
            <a:r>
              <a:rPr sz="2000" b="1" spc="-5" dirty="0">
                <a:latin typeface="Arial"/>
                <a:cs typeface="Arial"/>
              </a:rPr>
              <a:t>can </a:t>
            </a:r>
            <a:r>
              <a:rPr sz="2000" b="1" dirty="0">
                <a:latin typeface="Arial"/>
                <a:cs typeface="Arial"/>
              </a:rPr>
              <a:t>connect to the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free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wi-fi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their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own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devices.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Arial"/>
              <a:cs typeface="Arial"/>
            </a:endParaRPr>
          </a:p>
          <a:p>
            <a:pPr marL="299085" indent="-287020" algn="ctr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Mobile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Phones</a:t>
            </a:r>
            <a:endParaRPr sz="18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850" dirty="0">
              <a:latin typeface="Arial MT"/>
              <a:cs typeface="Arial MT"/>
            </a:endParaRPr>
          </a:p>
          <a:p>
            <a:pPr marL="299085" indent="-287020" algn="ctr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Laptops</a:t>
            </a:r>
            <a:endParaRPr sz="18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buFont typeface="Arial MT"/>
              <a:buChar char="•"/>
            </a:pPr>
            <a:endParaRPr sz="1950" dirty="0">
              <a:latin typeface="Arial MT"/>
              <a:cs typeface="Arial MT"/>
            </a:endParaRPr>
          </a:p>
          <a:p>
            <a:pPr marL="299085" indent="-287020" algn="ctr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P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rso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al</a:t>
            </a:r>
            <a:r>
              <a:rPr sz="1800" spc="-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Ta</a:t>
            </a:r>
            <a:r>
              <a:rPr sz="1800" spc="-10" dirty="0">
                <a:latin typeface="Arial MT"/>
                <a:cs typeface="Arial MT"/>
              </a:rPr>
              <a:t>b</a:t>
            </a:r>
            <a:r>
              <a:rPr sz="1800" spc="-5" dirty="0">
                <a:latin typeface="Arial MT"/>
                <a:cs typeface="Arial MT"/>
              </a:rPr>
              <a:t>l</a:t>
            </a:r>
            <a:r>
              <a:rPr sz="1800" spc="-2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ts</a:t>
            </a:r>
          </a:p>
          <a:p>
            <a:pPr algn="ctr">
              <a:lnSpc>
                <a:spcPct val="100000"/>
              </a:lnSpc>
            </a:pPr>
            <a:endParaRPr sz="20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Arial MT"/>
              <a:cs typeface="Arial MT"/>
            </a:endParaRPr>
          </a:p>
          <a:p>
            <a:pPr marL="13970"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Network:</a:t>
            </a:r>
            <a:r>
              <a:rPr lang="en-US" sz="2000" b="1" spc="-40" dirty="0">
                <a:latin typeface="Arial"/>
                <a:cs typeface="Arial"/>
              </a:rPr>
              <a:t> </a:t>
            </a:r>
            <a:r>
              <a:rPr lang="en-US" sz="2000" spc="-40" dirty="0">
                <a:latin typeface="Arial"/>
                <a:cs typeface="Arial"/>
              </a:rPr>
              <a:t>ULG-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Student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lang="en-US" sz="2000" dirty="0">
                <a:latin typeface="Arial MT"/>
                <a:cs typeface="Arial MT"/>
              </a:rPr>
              <a:t>Network</a:t>
            </a:r>
          </a:p>
          <a:p>
            <a:pPr marL="13970" algn="ctr">
              <a:lnSpc>
                <a:spcPct val="100000"/>
              </a:lnSpc>
            </a:pPr>
            <a:r>
              <a:rPr lang="en-US" sz="2000" b="1" dirty="0">
                <a:latin typeface="Arial"/>
                <a:cs typeface="Arial"/>
              </a:rPr>
              <a:t>Username: </a:t>
            </a:r>
            <a:r>
              <a:rPr lang="en-US" sz="2000" dirty="0">
                <a:latin typeface="Arial"/>
                <a:cs typeface="Arial"/>
              </a:rPr>
              <a:t>Student ID #</a:t>
            </a:r>
          </a:p>
          <a:p>
            <a:pPr marL="13970" algn="ctr">
              <a:lnSpc>
                <a:spcPct val="100000"/>
              </a:lnSpc>
            </a:pPr>
            <a:r>
              <a:rPr lang="en-US" sz="2000" b="1" dirty="0">
                <a:latin typeface="Arial"/>
                <a:cs typeface="Arial"/>
              </a:rPr>
              <a:t>Password:</a:t>
            </a:r>
            <a:r>
              <a:rPr lang="en-US" sz="2000" b="1" spc="-4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 MT"/>
                <a:cs typeface="Arial"/>
              </a:rPr>
              <a:t>Date of birth </a:t>
            </a:r>
            <a:endParaRPr lang="en-US" sz="2000" dirty="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4064889"/>
            <a:ext cx="447675" cy="2791460"/>
          </a:xfrm>
          <a:custGeom>
            <a:avLst/>
            <a:gdLst/>
            <a:ahLst/>
            <a:cxnLst/>
            <a:rect l="l" t="t" r="r" b="b"/>
            <a:pathLst>
              <a:path w="447675" h="2791459">
                <a:moveTo>
                  <a:pt x="0" y="0"/>
                </a:moveTo>
                <a:lnTo>
                  <a:pt x="0" y="2791410"/>
                </a:lnTo>
                <a:lnTo>
                  <a:pt x="447675" y="279141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30682"/>
            <a:ext cx="5430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0980" algn="l"/>
              </a:tabLst>
            </a:pPr>
            <a:r>
              <a:rPr sz="3600" dirty="0"/>
              <a:t>Follow	</a:t>
            </a:r>
            <a:r>
              <a:rPr sz="3600" spc="-5" dirty="0"/>
              <a:t>us</a:t>
            </a:r>
            <a:r>
              <a:rPr sz="3600" spc="-30" dirty="0"/>
              <a:t> </a:t>
            </a:r>
            <a:r>
              <a:rPr sz="3600" dirty="0"/>
              <a:t>on</a:t>
            </a:r>
            <a:r>
              <a:rPr sz="3600" spc="-25" dirty="0"/>
              <a:t> </a:t>
            </a:r>
            <a:r>
              <a:rPr sz="3600" spc="-5" dirty="0"/>
              <a:t>social</a:t>
            </a:r>
            <a:r>
              <a:rPr sz="3600" spc="-25" dirty="0"/>
              <a:t> </a:t>
            </a:r>
            <a:r>
              <a:rPr sz="3600" spc="-5" dirty="0"/>
              <a:t>media!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4065904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93"/>
                </a:lnTo>
                <a:lnTo>
                  <a:pt x="447675" y="279209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62000" y="1681416"/>
            <a:ext cx="7162800" cy="4038600"/>
            <a:chOff x="762000" y="1681416"/>
            <a:chExt cx="7162800" cy="4038600"/>
          </a:xfrm>
        </p:grpSpPr>
        <p:sp>
          <p:nvSpPr>
            <p:cNvPr id="5" name="object 5"/>
            <p:cNvSpPr/>
            <p:nvPr/>
          </p:nvSpPr>
          <p:spPr>
            <a:xfrm>
              <a:off x="762000" y="1681416"/>
              <a:ext cx="7162800" cy="4038600"/>
            </a:xfrm>
            <a:custGeom>
              <a:avLst/>
              <a:gdLst/>
              <a:ahLst/>
              <a:cxnLst/>
              <a:rect l="l" t="t" r="r" b="b"/>
              <a:pathLst>
                <a:path w="7162800" h="4038600">
                  <a:moveTo>
                    <a:pt x="7162800" y="0"/>
                  </a:moveTo>
                  <a:lnTo>
                    <a:pt x="0" y="0"/>
                  </a:lnTo>
                  <a:lnTo>
                    <a:pt x="0" y="4038600"/>
                  </a:lnTo>
                  <a:lnTo>
                    <a:pt x="7162800" y="4038600"/>
                  </a:lnTo>
                  <a:lnTo>
                    <a:pt x="7162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2138553"/>
              <a:ext cx="609600" cy="609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3240913"/>
              <a:ext cx="609600" cy="609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1265" y="4356608"/>
              <a:ext cx="582929" cy="58293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2000" y="1681416"/>
            <a:ext cx="7162800" cy="3185487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537970">
              <a:lnSpc>
                <a:spcPct val="100000"/>
              </a:lnSpc>
              <a:spcBef>
                <a:spcPts val="1889"/>
              </a:spcBef>
            </a:pPr>
            <a:r>
              <a:rPr sz="2000" dirty="0">
                <a:solidFill>
                  <a:srgbClr val="0070C0"/>
                </a:solidFill>
                <a:latin typeface="Arial MT"/>
                <a:cs typeface="Arial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www.facebook.com/universalenglishAU/</a:t>
            </a:r>
            <a:endParaRPr sz="20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 dirty="0">
              <a:latin typeface="Arial MT"/>
              <a:cs typeface="Arial MT"/>
            </a:endParaRPr>
          </a:p>
          <a:p>
            <a:pPr marL="1563370">
              <a:lnSpc>
                <a:spcPct val="100000"/>
              </a:lnSpc>
            </a:pPr>
            <a:r>
              <a:rPr sz="2000" u="sng" dirty="0">
                <a:solidFill>
                  <a:srgbClr val="0070C0"/>
                </a:solidFill>
                <a:latin typeface="Arial MT"/>
                <a:cs typeface="Arial MT"/>
              </a:rPr>
              <a:t>twitter.com/</a:t>
            </a:r>
            <a:r>
              <a:rPr sz="2000" u="sng" dirty="0" err="1">
                <a:solidFill>
                  <a:srgbClr val="0070C0"/>
                </a:solidFill>
                <a:latin typeface="Arial MT"/>
                <a:cs typeface="Arial MT"/>
              </a:rPr>
              <a:t>studyuit</a:t>
            </a:r>
            <a:endParaRPr sz="2000" u="sng" dirty="0">
              <a:solidFill>
                <a:srgbClr val="0070C0"/>
              </a:solidFill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 MT"/>
              <a:cs typeface="Arial MT"/>
            </a:endParaRPr>
          </a:p>
          <a:p>
            <a:pPr marL="1570990">
              <a:lnSpc>
                <a:spcPct val="100000"/>
              </a:lnSpc>
              <a:spcBef>
                <a:spcPts val="1355"/>
              </a:spcBef>
            </a:pPr>
            <a:r>
              <a:rPr sz="2000" spc="-5" dirty="0">
                <a:solidFill>
                  <a:srgbClr val="0070C0"/>
                </a:solidFill>
                <a:latin typeface="Trebuchet MS"/>
                <a:cs typeface="Trebuchet M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www.instagram.com/universalenglish_au</a:t>
            </a:r>
            <a:endParaRPr sz="20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96977"/>
            <a:ext cx="5493385" cy="14770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5660"/>
              </a:lnSpc>
              <a:spcBef>
                <a:spcPts val="305"/>
              </a:spcBef>
            </a:pPr>
            <a:r>
              <a:rPr sz="4800" dirty="0"/>
              <a:t>Our</a:t>
            </a:r>
            <a:r>
              <a:rPr sz="4800" spc="-25" dirty="0"/>
              <a:t> </a:t>
            </a:r>
            <a:r>
              <a:rPr sz="4800" spc="-5" dirty="0"/>
              <a:t>Friendly</a:t>
            </a:r>
            <a:r>
              <a:rPr sz="4800" spc="-25" dirty="0"/>
              <a:t> </a:t>
            </a:r>
            <a:r>
              <a:rPr sz="4800" dirty="0"/>
              <a:t>English </a:t>
            </a:r>
            <a:r>
              <a:rPr sz="4800" spc="-1435" dirty="0"/>
              <a:t> </a:t>
            </a:r>
            <a:r>
              <a:rPr sz="4800" dirty="0"/>
              <a:t>Teachers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31140" y="1803019"/>
            <a:ext cx="28257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rebuchet MS"/>
                <a:cs typeface="Trebuchet MS"/>
              </a:rPr>
              <a:t>Your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teachers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can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help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you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with: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7022" y="2560802"/>
            <a:ext cx="4732020" cy="299847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Clr>
                <a:srgbClr val="90C225"/>
              </a:buClr>
              <a:buSzPct val="8125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3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Study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90C225"/>
              </a:buClr>
              <a:buSzPct val="8125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Homework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Clr>
                <a:srgbClr val="90C225"/>
              </a:buClr>
              <a:buSzPct val="8125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Online</a:t>
            </a:r>
            <a:r>
              <a:rPr sz="3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3200" spc="-2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Activities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C225"/>
              </a:buClr>
              <a:buSzPct val="8125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Tests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90C225"/>
              </a:buClr>
              <a:buSzPct val="8125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Australian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Culture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061205"/>
            <a:ext cx="447675" cy="2792730"/>
          </a:xfrm>
          <a:custGeom>
            <a:avLst/>
            <a:gdLst/>
            <a:ahLst/>
            <a:cxnLst/>
            <a:rect l="l" t="t" r="r" b="b"/>
            <a:pathLst>
              <a:path w="447675" h="2792729">
                <a:moveTo>
                  <a:pt x="0" y="0"/>
                </a:moveTo>
                <a:lnTo>
                  <a:pt x="0" y="2792126"/>
                </a:lnTo>
                <a:lnTo>
                  <a:pt x="447675" y="2792126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9585"/>
            <a:ext cx="58750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English</a:t>
            </a:r>
            <a:r>
              <a:rPr sz="6000" spc="-120" dirty="0"/>
              <a:t> </a:t>
            </a:r>
            <a:r>
              <a:rPr sz="6000" dirty="0"/>
              <a:t>Only</a:t>
            </a:r>
            <a:r>
              <a:rPr sz="6000" spc="-110" dirty="0"/>
              <a:t> </a:t>
            </a:r>
            <a:r>
              <a:rPr sz="6000" spc="-5" dirty="0"/>
              <a:t>Rule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535940" y="1999614"/>
            <a:ext cx="3300729" cy="4490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74930" indent="-342900">
              <a:lnSpc>
                <a:spcPct val="100499"/>
              </a:lnSpc>
              <a:spcBef>
                <a:spcPts val="9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speak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only </a:t>
            </a:r>
            <a:r>
              <a:rPr sz="2000" spc="-5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while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Campus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 marL="355600" marR="36195" indent="-342900">
              <a:lnSpc>
                <a:spcPct val="100499"/>
              </a:lnSpc>
              <a:spcBef>
                <a:spcPts val="17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don’t,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send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out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class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ts val="2390"/>
              </a:lnSpc>
            </a:pP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000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TT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 marL="355600" marR="5080" indent="-342900">
              <a:lnSpc>
                <a:spcPct val="99700"/>
              </a:lnSpc>
              <a:spcBef>
                <a:spcPts val="173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Only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when in 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Counselling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room,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4 </a:t>
            </a:r>
            <a:r>
              <a:rPr sz="2000" spc="-5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Multicultural Zone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marketing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room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staff,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you can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speak own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language.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64761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42"/>
                </a:lnTo>
                <a:lnTo>
                  <a:pt x="447675" y="2792042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62400" y="1523619"/>
            <a:ext cx="4905375" cy="4730115"/>
            <a:chOff x="3962400" y="1523619"/>
            <a:chExt cx="4905375" cy="47301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2125002"/>
              <a:ext cx="4752975" cy="41281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1523619"/>
              <a:ext cx="2750184" cy="27501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1459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42"/>
                </a:lnTo>
                <a:lnTo>
                  <a:pt x="447675" y="2792042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727" y="279857"/>
            <a:ext cx="39408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Your</a:t>
            </a:r>
            <a:r>
              <a:rPr sz="5400" spc="-365" dirty="0"/>
              <a:t> </a:t>
            </a:r>
            <a:r>
              <a:rPr sz="5400" spc="-10" dirty="0"/>
              <a:t>Courses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363727" y="1311909"/>
            <a:ext cx="3144520" cy="450723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55600" marR="95250" indent="-342900">
              <a:lnSpc>
                <a:spcPct val="90300"/>
              </a:lnSpc>
              <a:spcBef>
                <a:spcPts val="309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must enroll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reception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each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1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courses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355600" marR="57150" indent="-342900">
              <a:lnSpc>
                <a:spcPct val="90600"/>
              </a:lnSpc>
              <a:spcBef>
                <a:spcPts val="1470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Check your Offer Letter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COE for dates 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more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R="115570" algn="ctr">
              <a:lnSpc>
                <a:spcPts val="2020"/>
              </a:lnSpc>
              <a:spcBef>
                <a:spcPts val="1305"/>
              </a:spcBef>
              <a:tabLst>
                <a:tab pos="3422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Ask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reception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don’t</a:t>
            </a:r>
            <a:endParaRPr sz="1800">
              <a:latin typeface="Trebuchet MS"/>
              <a:cs typeface="Trebuchet MS"/>
            </a:endParaRPr>
          </a:p>
          <a:p>
            <a:pPr marR="139065" algn="ctr">
              <a:lnSpc>
                <a:spcPts val="202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documents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355600" marR="5080" indent="-342900">
              <a:lnSpc>
                <a:spcPct val="88900"/>
              </a:lnSpc>
              <a:spcBef>
                <a:spcPts val="1540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 you have holidays,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dates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listed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Letter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Offer.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Please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check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holidays.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86200" y="0"/>
            <a:ext cx="5257800" cy="6867525"/>
            <a:chOff x="3886200" y="0"/>
            <a:chExt cx="5257800" cy="6867525"/>
          </a:xfrm>
        </p:grpSpPr>
        <p:sp>
          <p:nvSpPr>
            <p:cNvPr id="6" name="object 6"/>
            <p:cNvSpPr/>
            <p:nvPr/>
          </p:nvSpPr>
          <p:spPr>
            <a:xfrm>
              <a:off x="7042785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654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745" y="0"/>
                  </a:moveTo>
                  <a:lnTo>
                    <a:pt x="0" y="6858000"/>
                  </a:lnTo>
                  <a:lnTo>
                    <a:pt x="2252345" y="6858000"/>
                  </a:lnTo>
                  <a:lnTo>
                    <a:pt x="2252345" y="8254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6615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384" y="0"/>
                  </a:moveTo>
                  <a:lnTo>
                    <a:pt x="0" y="0"/>
                  </a:lnTo>
                  <a:lnTo>
                    <a:pt x="1200784" y="6858000"/>
                  </a:lnTo>
                  <a:lnTo>
                    <a:pt x="1937384" y="6858000"/>
                  </a:lnTo>
                  <a:lnTo>
                    <a:pt x="193738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7654" y="3921125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345" y="0"/>
                  </a:moveTo>
                  <a:lnTo>
                    <a:pt x="0" y="2936875"/>
                  </a:lnTo>
                  <a:lnTo>
                    <a:pt x="2506345" y="2936875"/>
                  </a:lnTo>
                  <a:lnTo>
                    <a:pt x="250634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304" y="0"/>
              <a:ext cx="2131060" cy="6858000"/>
            </a:xfrm>
            <a:custGeom>
              <a:avLst/>
              <a:gdLst/>
              <a:ahLst/>
              <a:cxnLst/>
              <a:rect l="l" t="t" r="r" b="b"/>
              <a:pathLst>
                <a:path w="2131059" h="6858000">
                  <a:moveTo>
                    <a:pt x="2131060" y="0"/>
                  </a:moveTo>
                  <a:lnTo>
                    <a:pt x="0" y="0"/>
                  </a:lnTo>
                  <a:lnTo>
                    <a:pt x="1854200" y="6858000"/>
                  </a:lnTo>
                  <a:lnTo>
                    <a:pt x="2131060" y="6849745"/>
                  </a:lnTo>
                  <a:lnTo>
                    <a:pt x="2131060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640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359" y="0"/>
                  </a:moveTo>
                  <a:lnTo>
                    <a:pt x="676275" y="0"/>
                  </a:lnTo>
                  <a:lnTo>
                    <a:pt x="0" y="6858000"/>
                  </a:lnTo>
                  <a:lnTo>
                    <a:pt x="848359" y="6858000"/>
                  </a:lnTo>
                  <a:lnTo>
                    <a:pt x="848359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77834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0925" y="0"/>
                  </a:moveTo>
                  <a:lnTo>
                    <a:pt x="0" y="0"/>
                  </a:lnTo>
                  <a:lnTo>
                    <a:pt x="937260" y="6858000"/>
                  </a:lnTo>
                  <a:lnTo>
                    <a:pt x="1065530" y="6858000"/>
                  </a:lnTo>
                  <a:lnTo>
                    <a:pt x="1065530" y="5992495"/>
                  </a:lnTo>
                  <a:lnTo>
                    <a:pt x="1064260" y="5331460"/>
                  </a:lnTo>
                  <a:lnTo>
                    <a:pt x="1061085" y="4314190"/>
                  </a:lnTo>
                  <a:lnTo>
                    <a:pt x="1054735" y="2484120"/>
                  </a:lnTo>
                  <a:lnTo>
                    <a:pt x="1053465" y="1976120"/>
                  </a:lnTo>
                  <a:lnTo>
                    <a:pt x="1052195" y="1569085"/>
                  </a:lnTo>
                  <a:lnTo>
                    <a:pt x="1051560" y="1263650"/>
                  </a:lnTo>
                  <a:lnTo>
                    <a:pt x="1051560" y="958850"/>
                  </a:lnTo>
                  <a:lnTo>
                    <a:pt x="1050925" y="704214"/>
                  </a:lnTo>
                  <a:lnTo>
                    <a:pt x="1050925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0054" y="4902834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945" y="0"/>
                  </a:moveTo>
                  <a:lnTo>
                    <a:pt x="0" y="1954530"/>
                  </a:lnTo>
                  <a:lnTo>
                    <a:pt x="1083945" y="1949450"/>
                  </a:lnTo>
                  <a:lnTo>
                    <a:pt x="1083945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4615" y="1340485"/>
              <a:ext cx="3333496" cy="1369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2902254"/>
              <a:ext cx="4267200" cy="30099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132579" y="2902204"/>
              <a:ext cx="838200" cy="657225"/>
            </a:xfrm>
            <a:custGeom>
              <a:avLst/>
              <a:gdLst/>
              <a:ahLst/>
              <a:cxnLst/>
              <a:rect l="l" t="t" r="r" b="b"/>
              <a:pathLst>
                <a:path w="838200" h="657225">
                  <a:moveTo>
                    <a:pt x="838200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838200" y="657225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6379" y="3031108"/>
              <a:ext cx="1205229" cy="452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4634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45"/>
                </a:lnTo>
                <a:lnTo>
                  <a:pt x="447675" y="279204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60349"/>
            <a:ext cx="4958715" cy="12414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4780"/>
              </a:lnSpc>
              <a:spcBef>
                <a:spcPts val="210"/>
              </a:spcBef>
            </a:pPr>
            <a:r>
              <a:rPr spc="-5" dirty="0"/>
              <a:t>Academic</a:t>
            </a:r>
            <a:r>
              <a:rPr spc="-95" dirty="0"/>
              <a:t> </a:t>
            </a:r>
            <a:r>
              <a:rPr spc="-5" dirty="0"/>
              <a:t>Counselling </a:t>
            </a:r>
            <a:r>
              <a:rPr spc="-1190" dirty="0"/>
              <a:t> </a:t>
            </a:r>
            <a:r>
              <a:rPr spc="-5" dirty="0"/>
              <a:t>&amp;</a:t>
            </a:r>
            <a:r>
              <a:rPr spc="-30" dirty="0"/>
              <a:t> </a:t>
            </a:r>
            <a:r>
              <a:rPr spc="-5" dirty="0"/>
              <a:t>Course</a:t>
            </a:r>
            <a:r>
              <a:rPr spc="-10" dirty="0"/>
              <a:t> </a:t>
            </a:r>
            <a:r>
              <a:rPr spc="-5" dirty="0"/>
              <a:t>change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575942"/>
            <a:ext cx="6458585" cy="324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444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Course Change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(e.g.,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General English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IELTS/EAP)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See</a:t>
            </a:r>
            <a:r>
              <a:rPr sz="18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your</a:t>
            </a: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teacher</a:t>
            </a:r>
            <a:r>
              <a:rPr sz="18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first.</a:t>
            </a:r>
            <a:r>
              <a:rPr sz="18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changes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cost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up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$250.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courses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Certificate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Diploma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our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brochure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reception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rebuchet MS"/>
              <a:cs typeface="Trebuchet MS"/>
            </a:endParaRPr>
          </a:p>
          <a:p>
            <a:pPr marL="355600" marR="260985" indent="-342900">
              <a:lnSpc>
                <a:spcPct val="102200"/>
              </a:lnSpc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Speak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one of our Marketing staff for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more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regarding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further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study.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026533"/>
            <a:ext cx="3825875" cy="1682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68266"/>
            <a:ext cx="431800" cy="2689860"/>
          </a:xfrm>
          <a:custGeom>
            <a:avLst/>
            <a:gdLst/>
            <a:ahLst/>
            <a:cxnLst/>
            <a:rect l="l" t="t" r="r" b="b"/>
            <a:pathLst>
              <a:path w="431800" h="2689859">
                <a:moveTo>
                  <a:pt x="0" y="0"/>
                </a:moveTo>
                <a:lnTo>
                  <a:pt x="0" y="2689731"/>
                </a:lnTo>
                <a:lnTo>
                  <a:pt x="431257" y="2689731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280" y="465785"/>
            <a:ext cx="58293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Our</a:t>
            </a:r>
            <a:r>
              <a:rPr sz="6000" spc="-55" dirty="0"/>
              <a:t> </a:t>
            </a:r>
            <a:r>
              <a:rPr sz="6000" spc="-5" dirty="0"/>
              <a:t>Helpful</a:t>
            </a:r>
            <a:r>
              <a:rPr sz="6000" spc="-30" dirty="0"/>
              <a:t> </a:t>
            </a:r>
            <a:r>
              <a:rPr sz="6000" dirty="0"/>
              <a:t>Staff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307340" y="1630806"/>
            <a:ext cx="5892165" cy="425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3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800" spc="-2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Academic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Manager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90" dirty="0">
                <a:solidFill>
                  <a:srgbClr val="404040"/>
                </a:solidFill>
                <a:latin typeface="Trebuchet MS"/>
                <a:cs typeface="Trebuchet MS"/>
              </a:rPr>
              <a:t>Jane</a:t>
            </a:r>
            <a:endParaRPr sz="2800" dirty="0">
              <a:latin typeface="Trebuchet MS"/>
              <a:cs typeface="Trebuchet MS"/>
            </a:endParaRPr>
          </a:p>
          <a:p>
            <a:pPr marL="355600" marR="1325880">
              <a:lnSpc>
                <a:spcPct val="150800"/>
              </a:lnSpc>
              <a:spcBef>
                <a:spcPts val="66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Academic/learning</a:t>
            </a:r>
            <a:r>
              <a:rPr sz="1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Teaching</a:t>
            </a:r>
            <a:r>
              <a:rPr sz="18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matters </a:t>
            </a:r>
            <a:r>
              <a:rPr sz="1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Pathways, Timetable changes,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Academic/learning, 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Teaching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matters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-7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Reception</a:t>
            </a:r>
            <a:r>
              <a:rPr sz="2800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8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404040"/>
                </a:solidFill>
                <a:latin typeface="Trebuchet MS"/>
                <a:cs typeface="Trebuchet MS"/>
              </a:rPr>
              <a:t>Ximena</a:t>
            </a:r>
            <a:endParaRPr sz="2800" dirty="0">
              <a:latin typeface="Trebuchet MS"/>
              <a:cs typeface="Trebuchet MS"/>
            </a:endParaRPr>
          </a:p>
          <a:p>
            <a:pPr marL="355600" marR="757555">
              <a:lnSpc>
                <a:spcPct val="150600"/>
              </a:lnSpc>
              <a:spcBef>
                <a:spcPts val="254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olme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s,</a:t>
            </a:r>
            <a:r>
              <a:rPr sz="18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rse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Holi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ays  (for English students),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General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Enquiries,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Letter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Requests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Complaints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2984"/>
            <a:ext cx="447675" cy="2792730"/>
          </a:xfrm>
          <a:custGeom>
            <a:avLst/>
            <a:gdLst/>
            <a:ahLst/>
            <a:cxnLst/>
            <a:rect l="l" t="t" r="r" b="b"/>
            <a:pathLst>
              <a:path w="447675" h="2792729">
                <a:moveTo>
                  <a:pt x="0" y="0"/>
                </a:moveTo>
                <a:lnTo>
                  <a:pt x="0" y="2792155"/>
                </a:lnTo>
                <a:lnTo>
                  <a:pt x="447675" y="279215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000" y="401777"/>
            <a:ext cx="64503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Suspending</a:t>
            </a:r>
            <a:r>
              <a:rPr sz="4800" spc="-310" dirty="0"/>
              <a:t> </a:t>
            </a:r>
            <a:r>
              <a:rPr sz="4800" spc="-5" dirty="0"/>
              <a:t>Your</a:t>
            </a:r>
            <a:r>
              <a:rPr sz="4800" spc="-245" dirty="0"/>
              <a:t> </a:t>
            </a:r>
            <a:r>
              <a:rPr sz="4800" spc="-5" dirty="0"/>
              <a:t>Course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325627" y="1485646"/>
            <a:ext cx="6488430" cy="33699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marR="5080" indent="-342900">
              <a:lnSpc>
                <a:spcPct val="78200"/>
              </a:lnSpc>
              <a:spcBef>
                <a:spcPts val="590"/>
              </a:spcBef>
              <a:tabLst>
                <a:tab pos="354965" algn="l"/>
              </a:tabLst>
            </a:pP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Unfortunately,</a:t>
            </a:r>
            <a:r>
              <a:rPr sz="19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sometimes</a:t>
            </a:r>
            <a:r>
              <a:rPr sz="19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bad</a:t>
            </a:r>
            <a:r>
              <a:rPr sz="19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things</a:t>
            </a:r>
            <a:r>
              <a:rPr sz="19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happen.</a:t>
            </a:r>
            <a:r>
              <a:rPr sz="19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Something </a:t>
            </a:r>
            <a:r>
              <a:rPr sz="1900" spc="-5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happen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home</a:t>
            </a:r>
            <a:r>
              <a:rPr sz="19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country,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need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return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 home.</a:t>
            </a:r>
            <a:endParaRPr sz="1900">
              <a:latin typeface="Trebuchet MS"/>
              <a:cs typeface="Trebuchet MS"/>
            </a:endParaRPr>
          </a:p>
          <a:p>
            <a:pPr marL="355600">
              <a:lnSpc>
                <a:spcPts val="1930"/>
              </a:lnSpc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example,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family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member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become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ill.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rebuchet MS"/>
              <a:cs typeface="Trebuchet MS"/>
            </a:endParaRPr>
          </a:p>
          <a:p>
            <a:pPr marL="12700">
              <a:lnSpc>
                <a:spcPts val="2039"/>
              </a:lnSpc>
              <a:tabLst>
                <a:tab pos="354965" algn="l"/>
              </a:tabLst>
            </a:pP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understand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 and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want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help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you.</a:t>
            </a:r>
            <a:endParaRPr sz="1900">
              <a:latin typeface="Trebuchet MS"/>
              <a:cs typeface="Trebuchet MS"/>
            </a:endParaRPr>
          </a:p>
          <a:p>
            <a:pPr marL="355600" marR="120650">
              <a:lnSpc>
                <a:spcPts val="1989"/>
              </a:lnSpc>
              <a:spcBef>
                <a:spcPts val="70"/>
              </a:spcBef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make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sure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visa is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safe,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you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900" spc="-5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able</a:t>
            </a:r>
            <a:r>
              <a:rPr sz="19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return</a:t>
            </a:r>
            <a:r>
              <a:rPr sz="19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study.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rebuchet MS"/>
              <a:cs typeface="Trebuchet MS"/>
            </a:endParaRPr>
          </a:p>
          <a:p>
            <a:pPr marL="355600" marR="131445" indent="-342900">
              <a:lnSpc>
                <a:spcPct val="80300"/>
              </a:lnSpc>
              <a:tabLst>
                <a:tab pos="354965" algn="l"/>
              </a:tabLst>
            </a:pP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need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9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apply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suspension,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Trebuchet MS"/>
                <a:cs typeface="Trebuchet MS"/>
              </a:rPr>
              <a:t>please</a:t>
            </a:r>
            <a:r>
              <a:rPr sz="19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Trebuchet MS"/>
                <a:cs typeface="Trebuchet MS"/>
              </a:rPr>
              <a:t>see </a:t>
            </a:r>
            <a:r>
              <a:rPr sz="19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Trebuchet MS"/>
                <a:cs typeface="Trebuchet MS"/>
              </a:rPr>
              <a:t>Admissions</a:t>
            </a:r>
            <a:r>
              <a:rPr sz="19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advise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you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documents </a:t>
            </a:r>
            <a:r>
              <a:rPr sz="1900" spc="-5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etc.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need.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914010"/>
            <a:ext cx="2428240" cy="174523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0985"/>
            <a:ext cx="39617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5" dirty="0"/>
              <a:t>W</a:t>
            </a:r>
            <a:r>
              <a:rPr sz="5400" spc="-30" dirty="0"/>
              <a:t>ee</a:t>
            </a:r>
            <a:r>
              <a:rPr sz="5400" spc="-35" dirty="0"/>
              <a:t>kl</a:t>
            </a:r>
            <a:r>
              <a:rPr sz="5400" dirty="0"/>
              <a:t>y</a:t>
            </a:r>
            <a:r>
              <a:rPr sz="5400" spc="-409" dirty="0"/>
              <a:t> </a:t>
            </a:r>
            <a:r>
              <a:rPr sz="5400" spc="-45" dirty="0"/>
              <a:t>T</a:t>
            </a:r>
            <a:r>
              <a:rPr sz="5400" spc="-30" dirty="0"/>
              <a:t>es</a:t>
            </a:r>
            <a:r>
              <a:rPr sz="5400" spc="-45" dirty="0"/>
              <a:t>t</a:t>
            </a:r>
            <a:r>
              <a:rPr sz="5400" dirty="0"/>
              <a:t>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410972" y="1221993"/>
            <a:ext cx="5567680" cy="890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General</a:t>
            </a:r>
            <a:r>
              <a:rPr sz="18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English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students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900" spc="-10" dirty="0">
                <a:latin typeface="Arial MT"/>
                <a:cs typeface="Arial MT"/>
              </a:rPr>
              <a:t>will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do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2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tests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each</a:t>
            </a:r>
            <a:r>
              <a:rPr sz="1900" spc="-5" dirty="0">
                <a:latin typeface="Arial MT"/>
                <a:cs typeface="Arial MT"/>
              </a:rPr>
              <a:t> week.</a:t>
            </a: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650">
              <a:latin typeface="Arial MT"/>
              <a:cs typeface="Arial MT"/>
            </a:endParaRPr>
          </a:p>
          <a:p>
            <a:pPr marR="17780" algn="ctr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Morning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Students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305938"/>
            <a:ext cx="142875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SzPct val="81818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Tuesday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Skills</a:t>
            </a:r>
            <a:r>
              <a:rPr sz="1600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9475" y="2220294"/>
            <a:ext cx="1843405" cy="688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480"/>
              </a:spcBef>
              <a:buSzPct val="104545"/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Thursday</a:t>
            </a:r>
            <a:endParaRPr sz="2200">
              <a:latin typeface="Calibri"/>
              <a:cs typeface="Calibri"/>
            </a:endParaRPr>
          </a:p>
          <a:p>
            <a:pPr marL="297815">
              <a:lnSpc>
                <a:spcPct val="100000"/>
              </a:lnSpc>
              <a:spcBef>
                <a:spcPts val="275"/>
              </a:spcBef>
            </a:pPr>
            <a:r>
              <a:rPr sz="1600" spc="-5" dirty="0">
                <a:latin typeface="Calibri"/>
                <a:cs typeface="Calibri"/>
              </a:rPr>
              <a:t>Progr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Tes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k</a:t>
            </a:r>
            <a:r>
              <a:rPr sz="1600" spc="-5" dirty="0">
                <a:latin typeface="Calibri"/>
                <a:cs typeface="Calibri"/>
              </a:rPr>
              <a:t>ills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040" y="3263265"/>
            <a:ext cx="3801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(Speaking,</a:t>
            </a:r>
            <a:r>
              <a:rPr sz="16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Writing,</a:t>
            </a:r>
            <a:r>
              <a:rPr sz="16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Reading,</a:t>
            </a:r>
            <a:r>
              <a:rPr sz="16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6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Listening)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9901" y="3767709"/>
            <a:ext cx="23806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Evening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Students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1603" y="3220592"/>
            <a:ext cx="2249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(Grammar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Vocabulary)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040" y="4525517"/>
            <a:ext cx="1499870" cy="60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Wednesday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5" dirty="0">
                <a:latin typeface="Trebuchet MS"/>
                <a:cs typeface="Trebuchet MS"/>
              </a:rPr>
              <a:t>Skills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T</a:t>
            </a:r>
            <a:r>
              <a:rPr sz="1600" spc="-5" dirty="0">
                <a:latin typeface="Trebuchet MS"/>
                <a:cs typeface="Trebuchet MS"/>
              </a:rPr>
              <a:t>e</a:t>
            </a:r>
            <a:r>
              <a:rPr sz="1600" spc="-20" dirty="0">
                <a:latin typeface="Trebuchet MS"/>
                <a:cs typeface="Trebuchet MS"/>
              </a:rPr>
              <a:t>s</a:t>
            </a:r>
            <a:r>
              <a:rPr sz="1600" spc="-5" dirty="0">
                <a:latin typeface="Trebuchet MS"/>
                <a:cs typeface="Trebuchet MS"/>
              </a:rPr>
              <a:t>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9475" y="4470754"/>
            <a:ext cx="1843405" cy="6375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250"/>
              </a:spcBef>
              <a:buSzPct val="104545"/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Friday</a:t>
            </a:r>
            <a:endParaRPr sz="2200">
              <a:latin typeface="Calibri"/>
              <a:cs typeface="Calibri"/>
            </a:endParaRPr>
          </a:p>
          <a:p>
            <a:pPr marL="297815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Calibri"/>
                <a:cs typeface="Calibri"/>
              </a:rPr>
              <a:t>Progr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Tes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k</a:t>
            </a:r>
            <a:r>
              <a:rPr sz="1600" spc="-5" dirty="0">
                <a:latin typeface="Calibri"/>
                <a:cs typeface="Calibri"/>
              </a:rPr>
              <a:t>ills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4040" y="5455107"/>
            <a:ext cx="3801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rebuchet MS"/>
                <a:cs typeface="Trebuchet MS"/>
              </a:rPr>
              <a:t>(Speaking,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Writing,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Reading,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or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Listening)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1603" y="5497779"/>
            <a:ext cx="2529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(Grammar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Vocabulary)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4457953"/>
            <a:ext cx="384810" cy="2400300"/>
          </a:xfrm>
          <a:custGeom>
            <a:avLst/>
            <a:gdLst/>
            <a:ahLst/>
            <a:cxnLst/>
            <a:rect l="l" t="t" r="r" b="b"/>
            <a:pathLst>
              <a:path w="384810" h="2400300">
                <a:moveTo>
                  <a:pt x="0" y="0"/>
                </a:moveTo>
                <a:lnTo>
                  <a:pt x="0" y="2400042"/>
                </a:lnTo>
                <a:lnTo>
                  <a:pt x="384805" y="2400042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1140" y="4522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3238"/>
            <a:ext cx="447675" cy="2792730"/>
          </a:xfrm>
          <a:custGeom>
            <a:avLst/>
            <a:gdLst/>
            <a:ahLst/>
            <a:cxnLst/>
            <a:rect l="l" t="t" r="r" b="b"/>
            <a:pathLst>
              <a:path w="447675" h="2792729">
                <a:moveTo>
                  <a:pt x="0" y="0"/>
                </a:moveTo>
                <a:lnTo>
                  <a:pt x="0" y="2792137"/>
                </a:lnTo>
                <a:lnTo>
                  <a:pt x="447675" y="279213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779" y="279857"/>
            <a:ext cx="36137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Certificates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398779" y="1260094"/>
            <a:ext cx="3714115" cy="21729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5600" marR="261620" indent="-342900">
              <a:lnSpc>
                <a:spcPct val="91600"/>
              </a:lnSpc>
              <a:spcBef>
                <a:spcPts val="27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You will be given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certificate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when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successfully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complete </a:t>
            </a:r>
            <a:r>
              <a:rPr sz="1700" spc="-4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your course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your attendance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is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80%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above.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1420"/>
              </a:spcBef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spc="-8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FF0000"/>
                </a:solidFill>
                <a:latin typeface="Trebuchet MS"/>
                <a:cs typeface="Trebuchet MS"/>
              </a:rPr>
              <a:t>Please</a:t>
            </a:r>
            <a:r>
              <a:rPr sz="1700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rebuchet MS"/>
                <a:cs typeface="Trebuchet MS"/>
              </a:rPr>
              <a:t>request</a:t>
            </a:r>
            <a:r>
              <a:rPr sz="17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0000"/>
                </a:solidFill>
                <a:latin typeface="Trebuchet MS"/>
                <a:cs typeface="Trebuchet MS"/>
              </a:rPr>
              <a:t>for</a:t>
            </a:r>
            <a:r>
              <a:rPr sz="17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rebuchet MS"/>
                <a:cs typeface="Trebuchet MS"/>
              </a:rPr>
              <a:t>your</a:t>
            </a:r>
            <a:r>
              <a:rPr sz="17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rebuchet MS"/>
                <a:cs typeface="Trebuchet MS"/>
              </a:rPr>
              <a:t>certificateat </a:t>
            </a:r>
            <a:r>
              <a:rPr sz="1700" spc="-5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rebuchet MS"/>
                <a:cs typeface="Trebuchet MS"/>
              </a:rPr>
              <a:t>reception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. You may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collect your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certificate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48hrs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after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requesting.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779" y="3874389"/>
            <a:ext cx="3759835" cy="170751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47625" indent="-342900">
              <a:lnSpc>
                <a:spcPct val="88000"/>
              </a:lnSpc>
              <a:spcBef>
                <a:spcPts val="34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need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certificate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before </a:t>
            </a:r>
            <a:r>
              <a:rPr sz="1700" spc="-4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last Friday of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your course,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tell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reception.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ts val="1920"/>
              </a:lnSpc>
              <a:spcBef>
                <a:spcPts val="1490"/>
              </a:spcBef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spc="254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700" spc="2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700" spc="2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lose</a:t>
            </a:r>
            <a:r>
              <a:rPr sz="1700" spc="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700" spc="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certificate,</a:t>
            </a:r>
            <a:r>
              <a:rPr sz="1700" spc="2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1700" spc="2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700" spc="-4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cost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0000"/>
                </a:solidFill>
                <a:latin typeface="Trebuchet MS"/>
                <a:cs typeface="Trebuchet MS"/>
              </a:rPr>
              <a:t>$50</a:t>
            </a:r>
            <a:r>
              <a:rPr sz="17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reprint.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14545" y="0"/>
            <a:ext cx="4529455" cy="6867525"/>
            <a:chOff x="4614545" y="0"/>
            <a:chExt cx="4529455" cy="6867525"/>
          </a:xfrm>
        </p:grpSpPr>
        <p:sp>
          <p:nvSpPr>
            <p:cNvPr id="7" name="object 7"/>
            <p:cNvSpPr/>
            <p:nvPr/>
          </p:nvSpPr>
          <p:spPr>
            <a:xfrm>
              <a:off x="7042785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65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745" y="0"/>
                  </a:moveTo>
                  <a:lnTo>
                    <a:pt x="0" y="6858000"/>
                  </a:lnTo>
                  <a:lnTo>
                    <a:pt x="2252345" y="6858000"/>
                  </a:lnTo>
                  <a:lnTo>
                    <a:pt x="2252345" y="8254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6615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384" y="0"/>
                  </a:moveTo>
                  <a:lnTo>
                    <a:pt x="0" y="0"/>
                  </a:lnTo>
                  <a:lnTo>
                    <a:pt x="1200784" y="6858000"/>
                  </a:lnTo>
                  <a:lnTo>
                    <a:pt x="1937384" y="6858000"/>
                  </a:lnTo>
                  <a:lnTo>
                    <a:pt x="193738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7655" y="3921125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345" y="0"/>
                  </a:moveTo>
                  <a:lnTo>
                    <a:pt x="0" y="2936875"/>
                  </a:lnTo>
                  <a:lnTo>
                    <a:pt x="2506345" y="2936875"/>
                  </a:lnTo>
                  <a:lnTo>
                    <a:pt x="250634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305" y="0"/>
              <a:ext cx="2131060" cy="6858000"/>
            </a:xfrm>
            <a:custGeom>
              <a:avLst/>
              <a:gdLst/>
              <a:ahLst/>
              <a:cxnLst/>
              <a:rect l="l" t="t" r="r" b="b"/>
              <a:pathLst>
                <a:path w="2131059" h="6858000">
                  <a:moveTo>
                    <a:pt x="2131060" y="0"/>
                  </a:moveTo>
                  <a:lnTo>
                    <a:pt x="0" y="0"/>
                  </a:lnTo>
                  <a:lnTo>
                    <a:pt x="1854200" y="6858000"/>
                  </a:lnTo>
                  <a:lnTo>
                    <a:pt x="2131060" y="6849745"/>
                  </a:lnTo>
                  <a:lnTo>
                    <a:pt x="2131060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640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359" y="0"/>
                  </a:moveTo>
                  <a:lnTo>
                    <a:pt x="676275" y="0"/>
                  </a:lnTo>
                  <a:lnTo>
                    <a:pt x="0" y="6858000"/>
                  </a:lnTo>
                  <a:lnTo>
                    <a:pt x="848359" y="6858000"/>
                  </a:lnTo>
                  <a:lnTo>
                    <a:pt x="848359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7835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0925" y="0"/>
                  </a:moveTo>
                  <a:lnTo>
                    <a:pt x="0" y="0"/>
                  </a:lnTo>
                  <a:lnTo>
                    <a:pt x="937260" y="6858000"/>
                  </a:lnTo>
                  <a:lnTo>
                    <a:pt x="1065530" y="6858000"/>
                  </a:lnTo>
                  <a:lnTo>
                    <a:pt x="1065530" y="5992495"/>
                  </a:lnTo>
                  <a:lnTo>
                    <a:pt x="1064260" y="5331460"/>
                  </a:lnTo>
                  <a:lnTo>
                    <a:pt x="1061085" y="4314190"/>
                  </a:lnTo>
                  <a:lnTo>
                    <a:pt x="1054735" y="2484120"/>
                  </a:lnTo>
                  <a:lnTo>
                    <a:pt x="1053465" y="1976120"/>
                  </a:lnTo>
                  <a:lnTo>
                    <a:pt x="1052195" y="1569085"/>
                  </a:lnTo>
                  <a:lnTo>
                    <a:pt x="1051560" y="1263650"/>
                  </a:lnTo>
                  <a:lnTo>
                    <a:pt x="1051560" y="958850"/>
                  </a:lnTo>
                  <a:lnTo>
                    <a:pt x="1050925" y="704214"/>
                  </a:lnTo>
                  <a:lnTo>
                    <a:pt x="1050925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054" y="4902834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945" y="0"/>
                  </a:moveTo>
                  <a:lnTo>
                    <a:pt x="0" y="1954530"/>
                  </a:lnTo>
                  <a:lnTo>
                    <a:pt x="1083945" y="1949450"/>
                  </a:lnTo>
                  <a:lnTo>
                    <a:pt x="1083945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9945" y="846480"/>
              <a:ext cx="4038600" cy="518033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02350" y="974725"/>
              <a:ext cx="1113790" cy="911225"/>
            </a:xfrm>
            <a:custGeom>
              <a:avLst/>
              <a:gdLst/>
              <a:ahLst/>
              <a:cxnLst/>
              <a:rect l="l" t="t" r="r" b="b"/>
              <a:pathLst>
                <a:path w="1113790" h="911225">
                  <a:moveTo>
                    <a:pt x="1113790" y="0"/>
                  </a:moveTo>
                  <a:lnTo>
                    <a:pt x="0" y="0"/>
                  </a:lnTo>
                  <a:lnTo>
                    <a:pt x="0" y="911225"/>
                  </a:lnTo>
                  <a:lnTo>
                    <a:pt x="1113790" y="911225"/>
                  </a:lnTo>
                  <a:lnTo>
                    <a:pt x="1113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02350" y="974725"/>
              <a:ext cx="1113790" cy="911225"/>
            </a:xfrm>
            <a:custGeom>
              <a:avLst/>
              <a:gdLst/>
              <a:ahLst/>
              <a:cxnLst/>
              <a:rect l="l" t="t" r="r" b="b"/>
              <a:pathLst>
                <a:path w="1113790" h="911225">
                  <a:moveTo>
                    <a:pt x="0" y="911225"/>
                  </a:moveTo>
                  <a:lnTo>
                    <a:pt x="1113790" y="911225"/>
                  </a:lnTo>
                  <a:lnTo>
                    <a:pt x="1113790" y="0"/>
                  </a:lnTo>
                  <a:lnTo>
                    <a:pt x="0" y="0"/>
                  </a:lnTo>
                  <a:lnTo>
                    <a:pt x="0" y="91122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9655" y="1210944"/>
              <a:ext cx="1170304" cy="4387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0445" y="5257190"/>
              <a:ext cx="1253489" cy="4521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14545" y="821689"/>
              <a:ext cx="4089400" cy="5231130"/>
            </a:xfrm>
            <a:custGeom>
              <a:avLst/>
              <a:gdLst/>
              <a:ahLst/>
              <a:cxnLst/>
              <a:rect l="l" t="t" r="r" b="b"/>
              <a:pathLst>
                <a:path w="4089400" h="5231130">
                  <a:moveTo>
                    <a:pt x="4080891" y="5218430"/>
                  </a:moveTo>
                  <a:lnTo>
                    <a:pt x="12700" y="5218430"/>
                  </a:lnTo>
                  <a:lnTo>
                    <a:pt x="12700" y="12712"/>
                  </a:lnTo>
                  <a:lnTo>
                    <a:pt x="8509" y="12712"/>
                  </a:lnTo>
                  <a:lnTo>
                    <a:pt x="8509" y="5218430"/>
                  </a:lnTo>
                  <a:lnTo>
                    <a:pt x="8509" y="5222240"/>
                  </a:lnTo>
                  <a:lnTo>
                    <a:pt x="4080891" y="5222240"/>
                  </a:lnTo>
                  <a:lnTo>
                    <a:pt x="4080891" y="5218430"/>
                  </a:lnTo>
                  <a:close/>
                </a:path>
                <a:path w="4089400" h="5231130">
                  <a:moveTo>
                    <a:pt x="4080891" y="7620"/>
                  </a:moveTo>
                  <a:lnTo>
                    <a:pt x="8509" y="7620"/>
                  </a:lnTo>
                  <a:lnTo>
                    <a:pt x="8509" y="12700"/>
                  </a:lnTo>
                  <a:lnTo>
                    <a:pt x="4076700" y="12700"/>
                  </a:lnTo>
                  <a:lnTo>
                    <a:pt x="4076700" y="5217833"/>
                  </a:lnTo>
                  <a:lnTo>
                    <a:pt x="4080891" y="5217833"/>
                  </a:lnTo>
                  <a:lnTo>
                    <a:pt x="4080891" y="12700"/>
                  </a:lnTo>
                  <a:lnTo>
                    <a:pt x="4080891" y="12065"/>
                  </a:lnTo>
                  <a:lnTo>
                    <a:pt x="4080891" y="7620"/>
                  </a:lnTo>
                  <a:close/>
                </a:path>
                <a:path w="4089400" h="5231130">
                  <a:moveTo>
                    <a:pt x="4089400" y="0"/>
                  </a:moveTo>
                  <a:lnTo>
                    <a:pt x="4085209" y="0"/>
                  </a:lnTo>
                  <a:lnTo>
                    <a:pt x="4085209" y="3810"/>
                  </a:lnTo>
                  <a:lnTo>
                    <a:pt x="4085209" y="5226050"/>
                  </a:lnTo>
                  <a:lnTo>
                    <a:pt x="4191" y="5226050"/>
                  </a:lnTo>
                  <a:lnTo>
                    <a:pt x="4191" y="3810"/>
                  </a:lnTo>
                  <a:lnTo>
                    <a:pt x="4085209" y="3810"/>
                  </a:lnTo>
                  <a:lnTo>
                    <a:pt x="4085209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26050"/>
                  </a:lnTo>
                  <a:lnTo>
                    <a:pt x="0" y="5231130"/>
                  </a:lnTo>
                  <a:lnTo>
                    <a:pt x="4089400" y="5231130"/>
                  </a:lnTo>
                  <a:lnTo>
                    <a:pt x="4089400" y="5226304"/>
                  </a:lnTo>
                  <a:lnTo>
                    <a:pt x="4089400" y="5226050"/>
                  </a:lnTo>
                  <a:lnTo>
                    <a:pt x="4089400" y="3810"/>
                  </a:lnTo>
                  <a:lnTo>
                    <a:pt x="4089400" y="3683"/>
                  </a:lnTo>
                  <a:lnTo>
                    <a:pt x="4089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75276" y="2705100"/>
              <a:ext cx="3657600" cy="184785"/>
            </a:xfrm>
            <a:custGeom>
              <a:avLst/>
              <a:gdLst/>
              <a:ahLst/>
              <a:cxnLst/>
              <a:rect l="l" t="t" r="r" b="b"/>
              <a:pathLst>
                <a:path w="3657600" h="184785">
                  <a:moveTo>
                    <a:pt x="3657600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3657600" y="184403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15507" y="2741676"/>
              <a:ext cx="274955" cy="118110"/>
            </a:xfrm>
            <a:custGeom>
              <a:avLst/>
              <a:gdLst/>
              <a:ahLst/>
              <a:cxnLst/>
              <a:rect l="l" t="t" r="r" b="b"/>
              <a:pathLst>
                <a:path w="274954" h="118110">
                  <a:moveTo>
                    <a:pt x="762" y="101219"/>
                  </a:moveTo>
                  <a:lnTo>
                    <a:pt x="0" y="101219"/>
                  </a:lnTo>
                  <a:lnTo>
                    <a:pt x="0" y="115188"/>
                  </a:lnTo>
                  <a:lnTo>
                    <a:pt x="2412" y="115824"/>
                  </a:lnTo>
                  <a:lnTo>
                    <a:pt x="5333" y="116332"/>
                  </a:lnTo>
                  <a:lnTo>
                    <a:pt x="9016" y="116712"/>
                  </a:lnTo>
                  <a:lnTo>
                    <a:pt x="12572" y="117221"/>
                  </a:lnTo>
                  <a:lnTo>
                    <a:pt x="15493" y="117348"/>
                  </a:lnTo>
                  <a:lnTo>
                    <a:pt x="26542" y="117348"/>
                  </a:lnTo>
                  <a:lnTo>
                    <a:pt x="33654" y="114808"/>
                  </a:lnTo>
                  <a:lnTo>
                    <a:pt x="38988" y="109474"/>
                  </a:lnTo>
                  <a:lnTo>
                    <a:pt x="43802" y="104775"/>
                  </a:lnTo>
                  <a:lnTo>
                    <a:pt x="12953" y="104775"/>
                  </a:lnTo>
                  <a:lnTo>
                    <a:pt x="10159" y="104266"/>
                  </a:lnTo>
                  <a:lnTo>
                    <a:pt x="7492" y="103504"/>
                  </a:lnTo>
                  <a:lnTo>
                    <a:pt x="2539" y="101853"/>
                  </a:lnTo>
                  <a:lnTo>
                    <a:pt x="762" y="101219"/>
                  </a:lnTo>
                  <a:close/>
                </a:path>
                <a:path w="274954" h="118110">
                  <a:moveTo>
                    <a:pt x="46989" y="5079"/>
                  </a:moveTo>
                  <a:lnTo>
                    <a:pt x="12700" y="5079"/>
                  </a:lnTo>
                  <a:lnTo>
                    <a:pt x="12700" y="16763"/>
                  </a:lnTo>
                  <a:lnTo>
                    <a:pt x="33781" y="16763"/>
                  </a:lnTo>
                  <a:lnTo>
                    <a:pt x="33654" y="88519"/>
                  </a:lnTo>
                  <a:lnTo>
                    <a:pt x="25526" y="103124"/>
                  </a:lnTo>
                  <a:lnTo>
                    <a:pt x="23113" y="104266"/>
                  </a:lnTo>
                  <a:lnTo>
                    <a:pt x="19938" y="104775"/>
                  </a:lnTo>
                  <a:lnTo>
                    <a:pt x="43802" y="104775"/>
                  </a:lnTo>
                  <a:lnTo>
                    <a:pt x="44322" y="104266"/>
                  </a:lnTo>
                  <a:lnTo>
                    <a:pt x="46989" y="96774"/>
                  </a:lnTo>
                  <a:lnTo>
                    <a:pt x="46989" y="5079"/>
                  </a:lnTo>
                  <a:close/>
                </a:path>
                <a:path w="274954" h="118110">
                  <a:moveTo>
                    <a:pt x="93090" y="30352"/>
                  </a:moveTo>
                  <a:lnTo>
                    <a:pt x="61864" y="55816"/>
                  </a:lnTo>
                  <a:lnTo>
                    <a:pt x="59562" y="74295"/>
                  </a:lnTo>
                  <a:lnTo>
                    <a:pt x="60130" y="83867"/>
                  </a:lnTo>
                  <a:lnTo>
                    <a:pt x="85687" y="117371"/>
                  </a:lnTo>
                  <a:lnTo>
                    <a:pt x="93090" y="118110"/>
                  </a:lnTo>
                  <a:lnTo>
                    <a:pt x="100256" y="117395"/>
                  </a:lnTo>
                  <a:lnTo>
                    <a:pt x="106695" y="115252"/>
                  </a:lnTo>
                  <a:lnTo>
                    <a:pt x="112396" y="111680"/>
                  </a:lnTo>
                  <a:lnTo>
                    <a:pt x="117347" y="106679"/>
                  </a:lnTo>
                  <a:lnTo>
                    <a:pt x="117743" y="106045"/>
                  </a:lnTo>
                  <a:lnTo>
                    <a:pt x="86487" y="106045"/>
                  </a:lnTo>
                  <a:lnTo>
                    <a:pt x="81406" y="103377"/>
                  </a:lnTo>
                  <a:lnTo>
                    <a:pt x="77850" y="98044"/>
                  </a:lnTo>
                  <a:lnTo>
                    <a:pt x="74294" y="92583"/>
                  </a:lnTo>
                  <a:lnTo>
                    <a:pt x="72574" y="84962"/>
                  </a:lnTo>
                  <a:lnTo>
                    <a:pt x="72516" y="63500"/>
                  </a:lnTo>
                  <a:lnTo>
                    <a:pt x="74294" y="55499"/>
                  </a:lnTo>
                  <a:lnTo>
                    <a:pt x="81406" y="45085"/>
                  </a:lnTo>
                  <a:lnTo>
                    <a:pt x="86487" y="42418"/>
                  </a:lnTo>
                  <a:lnTo>
                    <a:pt x="117664" y="42418"/>
                  </a:lnTo>
                  <a:lnTo>
                    <a:pt x="117347" y="41910"/>
                  </a:lnTo>
                  <a:lnTo>
                    <a:pt x="112396" y="36889"/>
                  </a:lnTo>
                  <a:lnTo>
                    <a:pt x="106695" y="33274"/>
                  </a:lnTo>
                  <a:lnTo>
                    <a:pt x="100256" y="31087"/>
                  </a:lnTo>
                  <a:lnTo>
                    <a:pt x="93090" y="30352"/>
                  </a:lnTo>
                  <a:close/>
                </a:path>
                <a:path w="274954" h="118110">
                  <a:moveTo>
                    <a:pt x="117664" y="42418"/>
                  </a:moveTo>
                  <a:lnTo>
                    <a:pt x="99567" y="42418"/>
                  </a:lnTo>
                  <a:lnTo>
                    <a:pt x="104647" y="45085"/>
                  </a:lnTo>
                  <a:lnTo>
                    <a:pt x="108076" y="50291"/>
                  </a:lnTo>
                  <a:lnTo>
                    <a:pt x="111632" y="55499"/>
                  </a:lnTo>
                  <a:lnTo>
                    <a:pt x="113410" y="63500"/>
                  </a:lnTo>
                  <a:lnTo>
                    <a:pt x="113410" y="84962"/>
                  </a:lnTo>
                  <a:lnTo>
                    <a:pt x="99567" y="106045"/>
                  </a:lnTo>
                  <a:lnTo>
                    <a:pt x="117743" y="106045"/>
                  </a:lnTo>
                  <a:lnTo>
                    <a:pt x="126364" y="74295"/>
                  </a:lnTo>
                  <a:lnTo>
                    <a:pt x="125795" y="64412"/>
                  </a:lnTo>
                  <a:lnTo>
                    <a:pt x="124113" y="55816"/>
                  </a:lnTo>
                  <a:lnTo>
                    <a:pt x="124011" y="55499"/>
                  </a:lnTo>
                  <a:lnTo>
                    <a:pt x="121275" y="48220"/>
                  </a:lnTo>
                  <a:lnTo>
                    <a:pt x="117664" y="42418"/>
                  </a:lnTo>
                  <a:close/>
                </a:path>
                <a:path w="274954" h="118110">
                  <a:moveTo>
                    <a:pt x="152145" y="0"/>
                  </a:moveTo>
                  <a:lnTo>
                    <a:pt x="139572" y="0"/>
                  </a:lnTo>
                  <a:lnTo>
                    <a:pt x="139572" y="115824"/>
                  </a:lnTo>
                  <a:lnTo>
                    <a:pt x="152145" y="115824"/>
                  </a:lnTo>
                  <a:lnTo>
                    <a:pt x="152145" y="53721"/>
                  </a:lnTo>
                  <a:lnTo>
                    <a:pt x="155320" y="50800"/>
                  </a:lnTo>
                  <a:lnTo>
                    <a:pt x="158495" y="48387"/>
                  </a:lnTo>
                  <a:lnTo>
                    <a:pt x="161925" y="46482"/>
                  </a:lnTo>
                  <a:lnTo>
                    <a:pt x="165226" y="44703"/>
                  </a:lnTo>
                  <a:lnTo>
                    <a:pt x="168401" y="43687"/>
                  </a:lnTo>
                  <a:lnTo>
                    <a:pt x="196118" y="43687"/>
                  </a:lnTo>
                  <a:lnTo>
                    <a:pt x="194763" y="41910"/>
                  </a:lnTo>
                  <a:lnTo>
                    <a:pt x="152145" y="41910"/>
                  </a:lnTo>
                  <a:lnTo>
                    <a:pt x="152145" y="0"/>
                  </a:lnTo>
                  <a:close/>
                </a:path>
                <a:path w="274954" h="118110">
                  <a:moveTo>
                    <a:pt x="196118" y="43687"/>
                  </a:moveTo>
                  <a:lnTo>
                    <a:pt x="174751" y="43687"/>
                  </a:lnTo>
                  <a:lnTo>
                    <a:pt x="177164" y="44196"/>
                  </a:lnTo>
                  <a:lnTo>
                    <a:pt x="179069" y="45212"/>
                  </a:lnTo>
                  <a:lnTo>
                    <a:pt x="185800" y="64643"/>
                  </a:lnTo>
                  <a:lnTo>
                    <a:pt x="185800" y="115824"/>
                  </a:lnTo>
                  <a:lnTo>
                    <a:pt x="198373" y="115824"/>
                  </a:lnTo>
                  <a:lnTo>
                    <a:pt x="198373" y="51688"/>
                  </a:lnTo>
                  <a:lnTo>
                    <a:pt x="196214" y="43814"/>
                  </a:lnTo>
                  <a:close/>
                </a:path>
                <a:path w="274954" h="118110">
                  <a:moveTo>
                    <a:pt x="182244" y="30352"/>
                  </a:moveTo>
                  <a:lnTo>
                    <a:pt x="170814" y="30352"/>
                  </a:lnTo>
                  <a:lnTo>
                    <a:pt x="166877" y="31369"/>
                  </a:lnTo>
                  <a:lnTo>
                    <a:pt x="163194" y="33400"/>
                  </a:lnTo>
                  <a:lnTo>
                    <a:pt x="159638" y="35306"/>
                  </a:lnTo>
                  <a:lnTo>
                    <a:pt x="155828" y="38226"/>
                  </a:lnTo>
                  <a:lnTo>
                    <a:pt x="152145" y="41910"/>
                  </a:lnTo>
                  <a:lnTo>
                    <a:pt x="194763" y="41910"/>
                  </a:lnTo>
                  <a:lnTo>
                    <a:pt x="192150" y="38481"/>
                  </a:lnTo>
                  <a:lnTo>
                    <a:pt x="187959" y="33147"/>
                  </a:lnTo>
                  <a:lnTo>
                    <a:pt x="182244" y="30352"/>
                  </a:lnTo>
                  <a:close/>
                </a:path>
                <a:path w="274954" h="118110">
                  <a:moveTo>
                    <a:pt x="228345" y="32765"/>
                  </a:moveTo>
                  <a:lnTo>
                    <a:pt x="215772" y="32765"/>
                  </a:lnTo>
                  <a:lnTo>
                    <a:pt x="215772" y="115824"/>
                  </a:lnTo>
                  <a:lnTo>
                    <a:pt x="228345" y="115824"/>
                  </a:lnTo>
                  <a:lnTo>
                    <a:pt x="228345" y="53721"/>
                  </a:lnTo>
                  <a:lnTo>
                    <a:pt x="231520" y="50800"/>
                  </a:lnTo>
                  <a:lnTo>
                    <a:pt x="234695" y="48387"/>
                  </a:lnTo>
                  <a:lnTo>
                    <a:pt x="238125" y="46482"/>
                  </a:lnTo>
                  <a:lnTo>
                    <a:pt x="241426" y="44703"/>
                  </a:lnTo>
                  <a:lnTo>
                    <a:pt x="244601" y="43687"/>
                  </a:lnTo>
                  <a:lnTo>
                    <a:pt x="272318" y="43687"/>
                  </a:lnTo>
                  <a:lnTo>
                    <a:pt x="270963" y="41910"/>
                  </a:lnTo>
                  <a:lnTo>
                    <a:pt x="228345" y="41910"/>
                  </a:lnTo>
                  <a:lnTo>
                    <a:pt x="228345" y="32765"/>
                  </a:lnTo>
                  <a:close/>
                </a:path>
                <a:path w="274954" h="118110">
                  <a:moveTo>
                    <a:pt x="272318" y="43687"/>
                  </a:moveTo>
                  <a:lnTo>
                    <a:pt x="250951" y="43687"/>
                  </a:lnTo>
                  <a:lnTo>
                    <a:pt x="253364" y="44196"/>
                  </a:lnTo>
                  <a:lnTo>
                    <a:pt x="255269" y="45212"/>
                  </a:lnTo>
                  <a:lnTo>
                    <a:pt x="262000" y="64643"/>
                  </a:lnTo>
                  <a:lnTo>
                    <a:pt x="262000" y="115824"/>
                  </a:lnTo>
                  <a:lnTo>
                    <a:pt x="274573" y="115824"/>
                  </a:lnTo>
                  <a:lnTo>
                    <a:pt x="274573" y="51688"/>
                  </a:lnTo>
                  <a:lnTo>
                    <a:pt x="272414" y="43814"/>
                  </a:lnTo>
                  <a:close/>
                </a:path>
                <a:path w="274954" h="118110">
                  <a:moveTo>
                    <a:pt x="258444" y="30352"/>
                  </a:moveTo>
                  <a:lnTo>
                    <a:pt x="247014" y="30352"/>
                  </a:lnTo>
                  <a:lnTo>
                    <a:pt x="243077" y="31369"/>
                  </a:lnTo>
                  <a:lnTo>
                    <a:pt x="239394" y="33400"/>
                  </a:lnTo>
                  <a:lnTo>
                    <a:pt x="235838" y="35306"/>
                  </a:lnTo>
                  <a:lnTo>
                    <a:pt x="232028" y="38226"/>
                  </a:lnTo>
                  <a:lnTo>
                    <a:pt x="228345" y="41910"/>
                  </a:lnTo>
                  <a:lnTo>
                    <a:pt x="270963" y="41910"/>
                  </a:lnTo>
                  <a:lnTo>
                    <a:pt x="268350" y="38481"/>
                  </a:lnTo>
                  <a:lnTo>
                    <a:pt x="264159" y="33147"/>
                  </a:lnTo>
                  <a:lnTo>
                    <a:pt x="258444" y="303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7264" y="2741676"/>
              <a:ext cx="610996" cy="11811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830445" y="3764915"/>
            <a:ext cx="3657600" cy="1847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600" spc="-5" dirty="0">
                <a:latin typeface="Trebuchet MS"/>
                <a:cs typeface="Trebuchet MS"/>
              </a:rPr>
              <a:t>from</a:t>
            </a:r>
            <a:r>
              <a:rPr sz="600" spc="-35" dirty="0">
                <a:latin typeface="Trebuchet MS"/>
                <a:cs typeface="Trebuchet MS"/>
              </a:rPr>
              <a:t> </a:t>
            </a:r>
            <a:r>
              <a:rPr sz="600" spc="-5" dirty="0">
                <a:latin typeface="Trebuchet MS"/>
                <a:cs typeface="Trebuchet MS"/>
              </a:rPr>
              <a:t>01.01.2017</a:t>
            </a:r>
            <a:r>
              <a:rPr sz="600" spc="-40" dirty="0">
                <a:latin typeface="Trebuchet MS"/>
                <a:cs typeface="Trebuchet MS"/>
              </a:rPr>
              <a:t> </a:t>
            </a:r>
            <a:r>
              <a:rPr sz="600" dirty="0">
                <a:latin typeface="Trebuchet MS"/>
                <a:cs typeface="Trebuchet MS"/>
              </a:rPr>
              <a:t>to</a:t>
            </a:r>
            <a:r>
              <a:rPr sz="600" spc="-35" dirty="0">
                <a:latin typeface="Trebuchet MS"/>
                <a:cs typeface="Trebuchet MS"/>
              </a:rPr>
              <a:t> </a:t>
            </a:r>
            <a:r>
              <a:rPr sz="600" spc="-5" dirty="0">
                <a:latin typeface="Trebuchet MS"/>
                <a:cs typeface="Trebuchet MS"/>
              </a:rPr>
              <a:t>31.03.17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927" y="618185"/>
            <a:ext cx="40506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Course</a:t>
            </a:r>
            <a:r>
              <a:rPr sz="5400" spc="-100" dirty="0"/>
              <a:t> </a:t>
            </a:r>
            <a:r>
              <a:rPr sz="5400" dirty="0"/>
              <a:t>Books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5940" y="2133727"/>
            <a:ext cx="4721860" cy="35210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1002665" indent="-342900">
              <a:lnSpc>
                <a:spcPts val="1960"/>
              </a:lnSpc>
              <a:spcBef>
                <a:spcPts val="330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Each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new student will receive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textbook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part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course.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ts val="1864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paid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advance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endParaRPr sz="1800">
              <a:latin typeface="Trebuchet MS"/>
              <a:cs typeface="Trebuchet MS"/>
            </a:endParaRPr>
          </a:p>
          <a:p>
            <a:pPr marL="355600" marR="580390">
              <a:lnSpc>
                <a:spcPts val="1889"/>
              </a:lnSpc>
              <a:spcBef>
                <a:spcPts val="23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materials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fee so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 will not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any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extra.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89500"/>
              </a:lnSpc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 you “Level Up” you need to take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“Level Up” form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reception to receive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 new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book and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timetable.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rebuchet MS"/>
              <a:cs typeface="Trebuchet MS"/>
            </a:endParaRPr>
          </a:p>
          <a:p>
            <a:pPr marL="355600" marR="157480" indent="-342900">
              <a:lnSpc>
                <a:spcPct val="894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 you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level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up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less than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weeks, you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receive photocopies from your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teacher.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997705"/>
            <a:ext cx="447675" cy="2792730"/>
          </a:xfrm>
          <a:custGeom>
            <a:avLst/>
            <a:gdLst/>
            <a:ahLst/>
            <a:cxnLst/>
            <a:rect l="l" t="t" r="r" b="b"/>
            <a:pathLst>
              <a:path w="447675" h="2792729">
                <a:moveTo>
                  <a:pt x="0" y="0"/>
                </a:moveTo>
                <a:lnTo>
                  <a:pt x="0" y="2792116"/>
                </a:lnTo>
                <a:lnTo>
                  <a:pt x="447675" y="2792116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588000" y="805941"/>
            <a:ext cx="2616835" cy="2749550"/>
            <a:chOff x="5588000" y="805941"/>
            <a:chExt cx="2616835" cy="27495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856741"/>
              <a:ext cx="2515234" cy="26479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13400" y="831341"/>
              <a:ext cx="2566035" cy="2698750"/>
            </a:xfrm>
            <a:custGeom>
              <a:avLst/>
              <a:gdLst/>
              <a:ahLst/>
              <a:cxnLst/>
              <a:rect l="l" t="t" r="r" b="b"/>
              <a:pathLst>
                <a:path w="2566034" h="2698750">
                  <a:moveTo>
                    <a:pt x="0" y="2698750"/>
                  </a:moveTo>
                  <a:lnTo>
                    <a:pt x="2566034" y="2698750"/>
                  </a:lnTo>
                  <a:lnTo>
                    <a:pt x="2566034" y="0"/>
                  </a:lnTo>
                  <a:lnTo>
                    <a:pt x="0" y="0"/>
                  </a:lnTo>
                  <a:lnTo>
                    <a:pt x="0" y="269875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3385"/>
            <a:ext cx="2693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Level</a:t>
            </a:r>
            <a:r>
              <a:rPr sz="5400" spc="-90" dirty="0"/>
              <a:t> </a:t>
            </a:r>
            <a:r>
              <a:rPr sz="5400" dirty="0"/>
              <a:t>Up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5940" y="1368297"/>
            <a:ext cx="6431280" cy="263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go</a:t>
            </a:r>
            <a:r>
              <a:rPr sz="2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next</a:t>
            </a:r>
            <a:r>
              <a:rPr sz="2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level,</a:t>
            </a:r>
            <a:r>
              <a:rPr sz="24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need</a:t>
            </a:r>
            <a:r>
              <a:rPr sz="24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to…</a:t>
            </a:r>
            <a:endParaRPr sz="2400">
              <a:latin typeface="Trebuchet MS"/>
              <a:cs typeface="Trebuchet MS"/>
            </a:endParaRPr>
          </a:p>
          <a:p>
            <a:pPr marL="297180" marR="462280" indent="-285115">
              <a:lnSpc>
                <a:spcPts val="1670"/>
              </a:lnSpc>
              <a:spcBef>
                <a:spcPts val="22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latin typeface="Arial MT"/>
                <a:cs typeface="Arial MT"/>
              </a:rPr>
              <a:t>Teacher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Recommendation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+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achieve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over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50%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assessments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12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weeks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 1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level</a:t>
            </a:r>
            <a:endParaRPr sz="1600">
              <a:latin typeface="Arial MT"/>
              <a:cs typeface="Arial MT"/>
            </a:endParaRPr>
          </a:p>
          <a:p>
            <a:pPr marL="877569" algn="ctr">
              <a:lnSpc>
                <a:spcPct val="100000"/>
              </a:lnSpc>
              <a:spcBef>
                <a:spcPts val="1495"/>
              </a:spcBef>
            </a:pPr>
            <a:r>
              <a:rPr sz="1600" b="1" spc="-10" dirty="0"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297180" marR="5080" indent="-285115">
              <a:lnSpc>
                <a:spcPts val="1720"/>
              </a:lnSpc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latin typeface="Arial MT"/>
                <a:cs typeface="Arial MT"/>
              </a:rPr>
              <a:t>2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X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Teacher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Recommendations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+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achieve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over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80%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assessments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Minimum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4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10 weeks</a:t>
            </a:r>
            <a:endParaRPr sz="1600">
              <a:latin typeface="Arial MT"/>
              <a:cs typeface="Arial MT"/>
            </a:endParaRPr>
          </a:p>
          <a:p>
            <a:pPr marL="297180" indent="-285115">
              <a:lnSpc>
                <a:spcPct val="100000"/>
              </a:lnSpc>
              <a:spcBef>
                <a:spcPts val="1545"/>
              </a:spcBef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Discuss</a:t>
            </a:r>
            <a:r>
              <a:rPr sz="16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your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scores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with your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teacher</a:t>
            </a:r>
            <a:r>
              <a:rPr sz="16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for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more information.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418355"/>
            <a:ext cx="3656838" cy="198691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4064761"/>
            <a:ext cx="447675" cy="2791460"/>
          </a:xfrm>
          <a:custGeom>
            <a:avLst/>
            <a:gdLst/>
            <a:ahLst/>
            <a:cxnLst/>
            <a:rect l="l" t="t" r="r" b="b"/>
            <a:pathLst>
              <a:path w="447675" h="2791459">
                <a:moveTo>
                  <a:pt x="0" y="0"/>
                </a:moveTo>
                <a:lnTo>
                  <a:pt x="0" y="2791401"/>
                </a:lnTo>
                <a:lnTo>
                  <a:pt x="447675" y="2791401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5097"/>
            <a:ext cx="383095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Student</a:t>
            </a:r>
            <a:r>
              <a:rPr sz="4800" spc="-90" dirty="0"/>
              <a:t> </a:t>
            </a:r>
            <a:r>
              <a:rPr sz="4800" spc="-5" dirty="0"/>
              <a:t>Cards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0" y="4065904"/>
            <a:ext cx="9049385" cy="2792095"/>
            <a:chOff x="0" y="4065904"/>
            <a:chExt cx="9049385" cy="2792095"/>
          </a:xfrm>
        </p:grpSpPr>
        <p:sp>
          <p:nvSpPr>
            <p:cNvPr id="4" name="object 4"/>
            <p:cNvSpPr/>
            <p:nvPr/>
          </p:nvSpPr>
          <p:spPr>
            <a:xfrm>
              <a:off x="0" y="4065904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2095"/>
                  </a:lnTo>
                  <a:lnTo>
                    <a:pt x="447675" y="279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915" y="4925694"/>
              <a:ext cx="2704465" cy="17995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6214" y="4912994"/>
              <a:ext cx="2729865" cy="1824989"/>
            </a:xfrm>
            <a:custGeom>
              <a:avLst/>
              <a:gdLst/>
              <a:ahLst/>
              <a:cxnLst/>
              <a:rect l="l" t="t" r="r" b="b"/>
              <a:pathLst>
                <a:path w="2729865" h="1824990">
                  <a:moveTo>
                    <a:pt x="0" y="1824989"/>
                  </a:moveTo>
                  <a:lnTo>
                    <a:pt x="2729865" y="1824989"/>
                  </a:lnTo>
                  <a:lnTo>
                    <a:pt x="2729865" y="0"/>
                  </a:lnTo>
                  <a:lnTo>
                    <a:pt x="0" y="0"/>
                  </a:lnTo>
                  <a:lnTo>
                    <a:pt x="0" y="182498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4925694"/>
              <a:ext cx="2699384" cy="17995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11900" y="4912994"/>
              <a:ext cx="2724785" cy="1824989"/>
            </a:xfrm>
            <a:custGeom>
              <a:avLst/>
              <a:gdLst/>
              <a:ahLst/>
              <a:cxnLst/>
              <a:rect l="l" t="t" r="r" b="b"/>
              <a:pathLst>
                <a:path w="2724784" h="1824990">
                  <a:moveTo>
                    <a:pt x="0" y="1824989"/>
                  </a:moveTo>
                  <a:lnTo>
                    <a:pt x="2724784" y="1824989"/>
                  </a:lnTo>
                  <a:lnTo>
                    <a:pt x="2724784" y="0"/>
                  </a:lnTo>
                  <a:lnTo>
                    <a:pt x="0" y="0"/>
                  </a:lnTo>
                  <a:lnTo>
                    <a:pt x="0" y="182498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687" y="4495799"/>
              <a:ext cx="3227967" cy="20777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61004" y="4476749"/>
              <a:ext cx="3314700" cy="2115820"/>
            </a:xfrm>
            <a:custGeom>
              <a:avLst/>
              <a:gdLst/>
              <a:ahLst/>
              <a:cxnLst/>
              <a:rect l="l" t="t" r="r" b="b"/>
              <a:pathLst>
                <a:path w="3314700" h="2115820">
                  <a:moveTo>
                    <a:pt x="0" y="2115820"/>
                  </a:moveTo>
                  <a:lnTo>
                    <a:pt x="3314700" y="2115820"/>
                  </a:lnTo>
                  <a:lnTo>
                    <a:pt x="3314700" y="0"/>
                  </a:lnTo>
                  <a:lnTo>
                    <a:pt x="0" y="0"/>
                  </a:lnTo>
                  <a:lnTo>
                    <a:pt x="0" y="21158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24200" y="4571999"/>
              <a:ext cx="1981200" cy="1066800"/>
            </a:xfrm>
            <a:custGeom>
              <a:avLst/>
              <a:gdLst/>
              <a:ahLst/>
              <a:cxnLst/>
              <a:rect l="l" t="t" r="r" b="b"/>
              <a:pathLst>
                <a:path w="1981200" h="1066800">
                  <a:moveTo>
                    <a:pt x="19812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1981200" y="106680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24200" y="4571999"/>
              <a:ext cx="1981200" cy="1066800"/>
            </a:xfrm>
            <a:custGeom>
              <a:avLst/>
              <a:gdLst/>
              <a:ahLst/>
              <a:cxnLst/>
              <a:rect l="l" t="t" r="r" b="b"/>
              <a:pathLst>
                <a:path w="1981200" h="1066800">
                  <a:moveTo>
                    <a:pt x="0" y="1066800"/>
                  </a:moveTo>
                  <a:lnTo>
                    <a:pt x="1981200" y="1066800"/>
                  </a:lnTo>
                  <a:lnTo>
                    <a:pt x="19812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0870" y="4724399"/>
              <a:ext cx="1625600" cy="6096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35940" y="1278382"/>
            <a:ext cx="6922134" cy="292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studying</a:t>
            </a:r>
            <a:r>
              <a:rPr sz="15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5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months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 or</a:t>
            </a:r>
            <a:r>
              <a:rPr sz="15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longer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eligible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for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student card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5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5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collect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student</a:t>
            </a:r>
            <a:r>
              <a:rPr sz="15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card</a:t>
            </a:r>
            <a:r>
              <a:rPr sz="15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5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Reception.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always</a:t>
            </a:r>
            <a:r>
              <a:rPr sz="15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carry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15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while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campus.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900">
              <a:latin typeface="Trebuchet MS"/>
              <a:cs typeface="Trebuchet MS"/>
            </a:endParaRPr>
          </a:p>
          <a:p>
            <a:pPr marL="355600" marR="5080" indent="-342900">
              <a:lnSpc>
                <a:spcPts val="1500"/>
              </a:lnSpc>
              <a:spcBef>
                <a:spcPts val="1110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student card allows you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discount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museums,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retail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shops and cinemas,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15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public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transport.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4965" algn="l"/>
              </a:tabLst>
            </a:pPr>
            <a:r>
              <a:rPr sz="12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Replacement</a:t>
            </a:r>
            <a:r>
              <a:rPr sz="15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cards</a:t>
            </a:r>
            <a:r>
              <a:rPr sz="15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will</a:t>
            </a:r>
            <a:r>
              <a:rPr sz="15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cost</a:t>
            </a:r>
            <a:r>
              <a:rPr sz="15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$10.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781558"/>
            <a:ext cx="3061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Any</a:t>
            </a:r>
            <a:r>
              <a:rPr sz="36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Questions?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5565140"/>
            <a:ext cx="287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Please</a:t>
            </a:r>
            <a:r>
              <a:rPr sz="3600" spc="-6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ask</a:t>
            </a:r>
            <a:r>
              <a:rPr sz="3600" spc="-6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us!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084" y="1752219"/>
            <a:ext cx="5881242" cy="338200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4046728"/>
            <a:ext cx="447675" cy="2792730"/>
          </a:xfrm>
          <a:custGeom>
            <a:avLst/>
            <a:gdLst/>
            <a:ahLst/>
            <a:cxnLst/>
            <a:rect l="l" t="t" r="r" b="b"/>
            <a:pathLst>
              <a:path w="447675" h="2792729">
                <a:moveTo>
                  <a:pt x="0" y="0"/>
                </a:moveTo>
                <a:lnTo>
                  <a:pt x="0" y="2792148"/>
                </a:lnTo>
                <a:lnTo>
                  <a:pt x="447675" y="2792148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531" y="298450"/>
            <a:ext cx="6593840" cy="112141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88060" marR="5080" indent="-975994">
              <a:lnSpc>
                <a:spcPts val="4310"/>
              </a:lnSpc>
              <a:spcBef>
                <a:spcPts val="204"/>
              </a:spcBef>
            </a:pPr>
            <a:r>
              <a:rPr sz="3600" dirty="0"/>
              <a:t>Thank</a:t>
            </a:r>
            <a:r>
              <a:rPr sz="3600" spc="-185" dirty="0"/>
              <a:t> </a:t>
            </a:r>
            <a:r>
              <a:rPr sz="3600" spc="-5" dirty="0"/>
              <a:t>You</a:t>
            </a:r>
            <a:r>
              <a:rPr sz="3600" spc="-130" dirty="0"/>
              <a:t> </a:t>
            </a:r>
            <a:r>
              <a:rPr sz="3600" dirty="0"/>
              <a:t>for</a:t>
            </a:r>
            <a:r>
              <a:rPr sz="3600" spc="-114" dirty="0"/>
              <a:t> </a:t>
            </a:r>
            <a:r>
              <a:rPr sz="3600" spc="-5" dirty="0"/>
              <a:t>Choosing</a:t>
            </a:r>
            <a:r>
              <a:rPr sz="3600" spc="-114" dirty="0"/>
              <a:t> </a:t>
            </a:r>
            <a:r>
              <a:rPr sz="3600" dirty="0"/>
              <a:t>to</a:t>
            </a:r>
            <a:r>
              <a:rPr sz="3600" spc="-120" dirty="0"/>
              <a:t> </a:t>
            </a:r>
            <a:r>
              <a:rPr sz="3600" dirty="0"/>
              <a:t>Study </a:t>
            </a:r>
            <a:r>
              <a:rPr sz="3600" spc="-1070" dirty="0"/>
              <a:t> </a:t>
            </a:r>
            <a:r>
              <a:rPr sz="3600" spc="-5" dirty="0"/>
              <a:t>with</a:t>
            </a:r>
            <a:r>
              <a:rPr sz="3600" spc="-35" dirty="0"/>
              <a:t> </a:t>
            </a:r>
            <a:r>
              <a:rPr sz="3600" spc="-5" dirty="0"/>
              <a:t>Universal</a:t>
            </a:r>
            <a:r>
              <a:rPr sz="3600" spc="-15" dirty="0"/>
              <a:t> </a:t>
            </a:r>
            <a:r>
              <a:rPr sz="3600" dirty="0"/>
              <a:t>English!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1738388"/>
            <a:ext cx="7692390" cy="5118735"/>
            <a:chOff x="0" y="1738388"/>
            <a:chExt cx="7692390" cy="5118735"/>
          </a:xfrm>
        </p:grpSpPr>
        <p:sp>
          <p:nvSpPr>
            <p:cNvPr id="4" name="object 4"/>
            <p:cNvSpPr/>
            <p:nvPr/>
          </p:nvSpPr>
          <p:spPr>
            <a:xfrm>
              <a:off x="0" y="406565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471"/>
                  </a:lnTo>
                  <a:lnTo>
                    <a:pt x="447675" y="2791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789188"/>
              <a:ext cx="7412990" cy="43967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3200" y="1763788"/>
              <a:ext cx="7463790" cy="4447540"/>
            </a:xfrm>
            <a:custGeom>
              <a:avLst/>
              <a:gdLst/>
              <a:ahLst/>
              <a:cxnLst/>
              <a:rect l="l" t="t" r="r" b="b"/>
              <a:pathLst>
                <a:path w="7463790" h="4447540">
                  <a:moveTo>
                    <a:pt x="0" y="4447540"/>
                  </a:moveTo>
                  <a:lnTo>
                    <a:pt x="7463790" y="4447540"/>
                  </a:lnTo>
                  <a:lnTo>
                    <a:pt x="7463790" y="0"/>
                  </a:lnTo>
                  <a:lnTo>
                    <a:pt x="0" y="0"/>
                  </a:lnTo>
                  <a:lnTo>
                    <a:pt x="0" y="444754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40461"/>
            <a:ext cx="37096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Our</a:t>
            </a:r>
            <a:r>
              <a:rPr sz="5400" spc="-100" dirty="0"/>
              <a:t> </a:t>
            </a:r>
            <a:r>
              <a:rPr sz="5400" spc="-5" dirty="0"/>
              <a:t>Campus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145663" y="1484122"/>
            <a:ext cx="4471035" cy="44824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 algn="just">
              <a:lnSpc>
                <a:spcPct val="88900"/>
              </a:lnSpc>
              <a:spcBef>
                <a:spcPts val="390"/>
              </a:spcBef>
            </a:pPr>
            <a:r>
              <a:rPr sz="180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UE is located in Melbourne’s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City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Centre,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so it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easy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students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access.</a:t>
            </a:r>
            <a:endParaRPr sz="2200" dirty="0">
              <a:latin typeface="Trebuchet MS"/>
              <a:cs typeface="Trebuchet MS"/>
            </a:endParaRPr>
          </a:p>
          <a:p>
            <a:pPr marL="355600" marR="447675" indent="-342900" algn="just">
              <a:lnSpc>
                <a:spcPts val="2390"/>
              </a:lnSpc>
              <a:spcBef>
                <a:spcPts val="1020"/>
              </a:spcBef>
            </a:pPr>
            <a:r>
              <a:rPr sz="180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Flinders Street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train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station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only</a:t>
            </a:r>
            <a:endParaRPr sz="2200" dirty="0">
              <a:latin typeface="Trebuchet MS"/>
              <a:cs typeface="Trebuchet MS"/>
            </a:endParaRPr>
          </a:p>
          <a:p>
            <a:pPr marL="355600" algn="just">
              <a:lnSpc>
                <a:spcPts val="2360"/>
              </a:lnSpc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short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walk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campus.</a:t>
            </a:r>
            <a:endParaRPr sz="2200" dirty="0">
              <a:latin typeface="Trebuchet MS"/>
              <a:cs typeface="Trebuchet MS"/>
            </a:endParaRPr>
          </a:p>
          <a:p>
            <a:pPr marL="355600" marR="574675" indent="-342900">
              <a:lnSpc>
                <a:spcPts val="2400"/>
              </a:lnSpc>
              <a:spcBef>
                <a:spcPts val="950"/>
              </a:spcBef>
            </a:pPr>
            <a:r>
              <a:rPr sz="180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Campus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open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8:00am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closes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at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9:30pm.</a:t>
            </a:r>
            <a:endParaRPr sz="2200" dirty="0">
              <a:latin typeface="Trebuchet MS"/>
              <a:cs typeface="Trebuchet MS"/>
            </a:endParaRPr>
          </a:p>
          <a:p>
            <a:pPr marL="12700">
              <a:lnSpc>
                <a:spcPts val="2515"/>
              </a:lnSpc>
              <a:spcBef>
                <a:spcPts val="695"/>
              </a:spcBef>
              <a:tabLst>
                <a:tab pos="324485" algn="l"/>
              </a:tabLst>
            </a:pPr>
            <a:r>
              <a:rPr sz="18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Reception</a:t>
            </a:r>
            <a:r>
              <a:rPr sz="22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r>
              <a:rPr sz="22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open</a:t>
            </a:r>
            <a:r>
              <a:rPr sz="22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0000"/>
                </a:solidFill>
                <a:latin typeface="Trebuchet MS"/>
                <a:cs typeface="Trebuchet MS"/>
              </a:rPr>
              <a:t>from</a:t>
            </a:r>
            <a:r>
              <a:rPr sz="22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rebuchet MS"/>
                <a:cs typeface="Trebuchet MS"/>
              </a:rPr>
              <a:t>9:00am</a:t>
            </a:r>
            <a:r>
              <a:rPr sz="22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–</a:t>
            </a:r>
            <a:endParaRPr sz="2200" dirty="0">
              <a:latin typeface="Trebuchet MS"/>
              <a:cs typeface="Trebuchet MS"/>
            </a:endParaRPr>
          </a:p>
          <a:p>
            <a:pPr marL="355600">
              <a:lnSpc>
                <a:spcPts val="2515"/>
              </a:lnSpc>
            </a:pPr>
            <a:r>
              <a:rPr lang="en-US" sz="2200" spc="-10" dirty="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sz="2200" spc="-10" dirty="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r>
              <a:rPr lang="en-US" sz="2200" spc="-10" dirty="0">
                <a:solidFill>
                  <a:srgbClr val="FF0000"/>
                </a:solidFill>
                <a:latin typeface="Trebuchet MS"/>
                <a:cs typeface="Trebuchet MS"/>
              </a:rPr>
              <a:t>0</a:t>
            </a:r>
            <a:r>
              <a:rPr sz="2200" spc="-10" dirty="0">
                <a:solidFill>
                  <a:srgbClr val="FF0000"/>
                </a:solidFill>
                <a:latin typeface="Trebuchet MS"/>
                <a:cs typeface="Trebuchet MS"/>
              </a:rPr>
              <a:t>0pm</a:t>
            </a:r>
            <a:r>
              <a:rPr sz="22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Monday</a:t>
            </a:r>
            <a:r>
              <a:rPr sz="22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2200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FF0000"/>
                </a:solidFill>
                <a:latin typeface="Trebuchet MS"/>
                <a:cs typeface="Trebuchet MS"/>
              </a:rPr>
              <a:t>Friday.</a:t>
            </a:r>
            <a:endParaRPr sz="2200" dirty="0">
              <a:latin typeface="Trebuchet MS"/>
              <a:cs typeface="Trebuchet MS"/>
            </a:endParaRPr>
          </a:p>
          <a:p>
            <a:pPr marL="355600" marR="438784" indent="-342900">
              <a:lnSpc>
                <a:spcPct val="91200"/>
              </a:lnSpc>
              <a:spcBef>
                <a:spcPts val="905"/>
              </a:spcBef>
            </a:pPr>
            <a:r>
              <a:rPr sz="180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There are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lots of cafes, ATMs,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convenience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stores, and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coffeeshops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nearby.</a:t>
            </a:r>
            <a:endParaRPr sz="22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447126"/>
            <a:ext cx="3066415" cy="5409565"/>
            <a:chOff x="0" y="1447126"/>
            <a:chExt cx="3066415" cy="5409565"/>
          </a:xfrm>
        </p:grpSpPr>
        <p:sp>
          <p:nvSpPr>
            <p:cNvPr id="5" name="object 5"/>
            <p:cNvSpPr/>
            <p:nvPr/>
          </p:nvSpPr>
          <p:spPr>
            <a:xfrm>
              <a:off x="0" y="4065269"/>
              <a:ext cx="447675" cy="2791460"/>
            </a:xfrm>
            <a:custGeom>
              <a:avLst/>
              <a:gdLst/>
              <a:ahLst/>
              <a:cxnLst/>
              <a:rect l="l" t="t" r="r" b="b"/>
              <a:pathLst>
                <a:path w="447675" h="2791459">
                  <a:moveTo>
                    <a:pt x="0" y="0"/>
                  </a:moveTo>
                  <a:lnTo>
                    <a:pt x="0" y="2791421"/>
                  </a:lnTo>
                  <a:lnTo>
                    <a:pt x="447675" y="2791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940" y="1447126"/>
              <a:ext cx="2657475" cy="472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237185"/>
            <a:ext cx="35515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Class</a:t>
            </a:r>
            <a:r>
              <a:rPr sz="5400" spc="-290" dirty="0"/>
              <a:t> </a:t>
            </a:r>
            <a:r>
              <a:rPr sz="5400" dirty="0"/>
              <a:t>Times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72744" y="1243329"/>
            <a:ext cx="4535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686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Monday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Thursday	Monday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Friday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7028" y="2502534"/>
            <a:ext cx="1587500" cy="278955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000" spc="-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200" b="1" spc="-5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12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Trebuchet MS"/>
                <a:cs typeface="Trebuchet MS"/>
              </a:rPr>
              <a:t>note:</a:t>
            </a:r>
            <a:endParaRPr sz="1200">
              <a:latin typeface="Trebuchet MS"/>
              <a:cs typeface="Trebuchet MS"/>
            </a:endParaRPr>
          </a:p>
          <a:p>
            <a:pPr marL="355600" marR="5080">
              <a:lnSpc>
                <a:spcPct val="150000"/>
              </a:lnSpc>
              <a:spcBef>
                <a:spcPts val="35"/>
              </a:spcBef>
            </a:pP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If you study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evening classes,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 the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main door to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 en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er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ng 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will lock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7pm.</a:t>
            </a:r>
            <a:endParaRPr sz="1200">
              <a:latin typeface="Trebuchet MS"/>
              <a:cs typeface="Trebuchet MS"/>
            </a:endParaRPr>
          </a:p>
          <a:p>
            <a:pPr marL="355600" marR="520700">
              <a:lnSpc>
                <a:spcPts val="2200"/>
              </a:lnSpc>
              <a:spcBef>
                <a:spcPts val="165"/>
              </a:spcBef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EASE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BE 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TIME</a:t>
            </a:r>
            <a:endParaRPr sz="12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65"/>
              </a:spcBef>
            </a:pP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ASS!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066032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53"/>
                </a:lnTo>
                <a:lnTo>
                  <a:pt x="447675" y="279205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56844" y="1679701"/>
          <a:ext cx="5215890" cy="4551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3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Morning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Evening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5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8.30am</a:t>
                      </a:r>
                      <a:r>
                        <a:rPr sz="2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10.15pm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152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5:00pm</a:t>
                      </a:r>
                      <a:r>
                        <a:rPr sz="20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5" dirty="0">
                          <a:latin typeface="Trebuchet MS"/>
                          <a:cs typeface="Trebuchet MS"/>
                        </a:rPr>
                        <a:t>6:30pm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1526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0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15</a:t>
                      </a:r>
                      <a:r>
                        <a:rPr sz="2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min</a:t>
                      </a:r>
                      <a:r>
                        <a:rPr sz="2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Break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771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2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min</a:t>
                      </a:r>
                      <a:r>
                        <a:rPr sz="2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Break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7716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10.30am</a:t>
                      </a:r>
                      <a:r>
                        <a:rPr sz="2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12.15pm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6:40pm</a:t>
                      </a:r>
                      <a:r>
                        <a:rPr sz="20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5" dirty="0">
                          <a:latin typeface="Trebuchet MS"/>
                          <a:cs typeface="Trebuchet MS"/>
                        </a:rPr>
                        <a:t>8:00pm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75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sz="2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min</a:t>
                      </a:r>
                      <a:r>
                        <a:rPr sz="2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Break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9240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2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min</a:t>
                      </a:r>
                      <a:r>
                        <a:rPr sz="2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Break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9240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12.45pm</a:t>
                      </a:r>
                      <a:r>
                        <a:rPr sz="2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5" dirty="0">
                          <a:latin typeface="Trebuchet MS"/>
                          <a:cs typeface="Trebuchet MS"/>
                        </a:rPr>
                        <a:t>2.15pm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8:05pm</a:t>
                      </a:r>
                      <a:r>
                        <a:rPr sz="20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5" dirty="0">
                          <a:latin typeface="Trebuchet MS"/>
                          <a:cs typeface="Trebuchet MS"/>
                        </a:rPr>
                        <a:t>9:15pm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1714"/>
            <a:ext cx="447675" cy="2792730"/>
          </a:xfrm>
          <a:custGeom>
            <a:avLst/>
            <a:gdLst/>
            <a:ahLst/>
            <a:cxnLst/>
            <a:rect l="l" t="t" r="r" b="b"/>
            <a:pathLst>
              <a:path w="447675" h="2792729">
                <a:moveTo>
                  <a:pt x="0" y="0"/>
                </a:moveTo>
                <a:lnTo>
                  <a:pt x="0" y="2792111"/>
                </a:lnTo>
                <a:lnTo>
                  <a:pt x="447675" y="2792111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919" y="237185"/>
            <a:ext cx="394842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Attendance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332740" y="1181988"/>
            <a:ext cx="6812280" cy="52558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40"/>
              </a:spcBef>
              <a:tabLst>
                <a:tab pos="4057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who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Student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Visa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holders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attend</a:t>
            </a:r>
            <a:endParaRPr sz="1800">
              <a:latin typeface="Trebuchet MS"/>
              <a:cs typeface="Trebuchet MS"/>
            </a:endParaRPr>
          </a:p>
          <a:p>
            <a:pPr marL="404495">
              <a:lnSpc>
                <a:spcPct val="100000"/>
              </a:lnSpc>
              <a:spcBef>
                <a:spcPts val="844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at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least</a:t>
            </a:r>
            <a:r>
              <a:rPr sz="18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80%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classes.</a:t>
            </a:r>
            <a:endParaRPr sz="18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745"/>
              </a:spcBef>
              <a:tabLst>
                <a:tab pos="4057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check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attendance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reception.</a:t>
            </a:r>
            <a:endParaRPr sz="1800">
              <a:latin typeface="Trebuchet MS"/>
              <a:cs typeface="Trebuchet MS"/>
            </a:endParaRPr>
          </a:p>
          <a:p>
            <a:pPr marL="406400" marR="271780" indent="-342900">
              <a:lnSpc>
                <a:spcPts val="1880"/>
              </a:lnSpc>
              <a:spcBef>
                <a:spcPts val="1125"/>
              </a:spcBef>
              <a:tabLst>
                <a:tab pos="4057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 your attendance drops below 80%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may have problems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student visa.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rebuchet MS"/>
              <a:cs typeface="Trebuchet MS"/>
            </a:endParaRPr>
          </a:p>
          <a:p>
            <a:pPr marL="406400" marR="724535" indent="-342900">
              <a:lnSpc>
                <a:spcPts val="1880"/>
              </a:lnSpc>
              <a:tabLst>
                <a:tab pos="4057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3</a:t>
            </a:r>
            <a:r>
              <a:rPr sz="1800" u="heavy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Warning</a:t>
            </a:r>
            <a:r>
              <a:rPr sz="1800" u="heavy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Letters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given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before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UE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report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immigration.</a:t>
            </a:r>
            <a:endParaRPr sz="1800">
              <a:latin typeface="Trebuchet MS"/>
              <a:cs typeface="Trebuchet MS"/>
            </a:endParaRPr>
          </a:p>
          <a:p>
            <a:pPr marL="3035935">
              <a:lnSpc>
                <a:spcPct val="100000"/>
              </a:lnSpc>
              <a:spcBef>
                <a:spcPts val="830"/>
              </a:spcBef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800" b="1" spc="-7" baseline="23148" dirty="0">
                <a:solidFill>
                  <a:srgbClr val="404040"/>
                </a:solidFill>
                <a:latin typeface="Trebuchet MS"/>
                <a:cs typeface="Trebuchet MS"/>
              </a:rPr>
              <a:t>st</a:t>
            </a:r>
            <a:r>
              <a:rPr sz="1800" b="1" spc="209" baseline="2314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Warning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85%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8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90%</a:t>
            </a:r>
            <a:endParaRPr sz="1800">
              <a:latin typeface="Trebuchet MS"/>
              <a:cs typeface="Trebuchet MS"/>
            </a:endParaRPr>
          </a:p>
          <a:p>
            <a:pPr marL="3007995">
              <a:lnSpc>
                <a:spcPct val="100000"/>
              </a:lnSpc>
              <a:spcBef>
                <a:spcPts val="755"/>
              </a:spcBef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800" b="1" spc="-7" baseline="23148" dirty="0">
                <a:solidFill>
                  <a:srgbClr val="404040"/>
                </a:solidFill>
                <a:latin typeface="Trebuchet MS"/>
                <a:cs typeface="Trebuchet MS"/>
              </a:rPr>
              <a:t>nd</a:t>
            </a:r>
            <a:r>
              <a:rPr sz="1800" b="1" spc="202" baseline="2314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Warning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80%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85%</a:t>
            </a:r>
            <a:endParaRPr sz="1800">
              <a:latin typeface="Trebuchet MS"/>
              <a:cs typeface="Trebuchet MS"/>
            </a:endParaRPr>
          </a:p>
          <a:p>
            <a:pPr marL="3030855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Report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Immigration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Below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80%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rebuchet MS"/>
              <a:cs typeface="Trebuchet MS"/>
            </a:endParaRPr>
          </a:p>
          <a:p>
            <a:pPr marL="406400" marR="213995" indent="-342900">
              <a:lnSpc>
                <a:spcPct val="87300"/>
              </a:lnSpc>
              <a:tabLst>
                <a:tab pos="4057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Both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Working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Holiday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Student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Visa: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If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you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fall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below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80%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800" b="1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not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receive your certificate.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Only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 Academic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Transcript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given.</a:t>
            </a:r>
            <a:endParaRPr sz="18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855"/>
              </a:spcBef>
              <a:tabLst>
                <a:tab pos="40576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check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spam/junk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folder.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780" y="4262996"/>
            <a:ext cx="2343785" cy="8380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5994" y="562102"/>
            <a:ext cx="1959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Late</a:t>
            </a:r>
            <a:r>
              <a:rPr sz="3600" spc="-135" dirty="0"/>
              <a:t> </a:t>
            </a:r>
            <a:r>
              <a:rPr sz="3600" spc="-5" dirty="0"/>
              <a:t>Rule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26440" y="1489837"/>
            <a:ext cx="5621655" cy="261429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35"/>
              </a:spcBef>
              <a:tabLst>
                <a:tab pos="3937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18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18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class</a:t>
            </a:r>
            <a:r>
              <a:rPr sz="18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time.</a:t>
            </a:r>
            <a:endParaRPr sz="1800">
              <a:latin typeface="Trebuchet MS"/>
              <a:cs typeface="Trebuchet MS"/>
            </a:endParaRPr>
          </a:p>
          <a:p>
            <a:pPr marL="393700" marR="55880" indent="-343535">
              <a:lnSpc>
                <a:spcPct val="99300"/>
              </a:lnSpc>
              <a:spcBef>
                <a:spcPts val="1050"/>
              </a:spcBef>
              <a:tabLst>
                <a:tab pos="3937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understand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sometimes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things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happen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(late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tram,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bad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weather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etc.),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 these days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allow students 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up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30 minutes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late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800" spc="-7" baseline="23148" dirty="0">
                <a:solidFill>
                  <a:srgbClr val="404040"/>
                </a:solidFill>
                <a:latin typeface="Trebuchet MS"/>
                <a:cs typeface="Trebuchet MS"/>
              </a:rPr>
              <a:t>st</a:t>
            </a:r>
            <a:r>
              <a:rPr sz="1800" spc="247" baseline="2314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class,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and</a:t>
            </a:r>
            <a:r>
              <a:rPr sz="18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minutes</a:t>
            </a:r>
            <a:r>
              <a:rPr sz="18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late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for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800" baseline="23148" dirty="0">
                <a:solidFill>
                  <a:srgbClr val="404040"/>
                </a:solidFill>
                <a:latin typeface="Trebuchet MS"/>
                <a:cs typeface="Trebuchet MS"/>
              </a:rPr>
              <a:t>nd</a:t>
            </a:r>
            <a:r>
              <a:rPr sz="1800" spc="209" baseline="2314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800" baseline="23148" dirty="0">
                <a:solidFill>
                  <a:srgbClr val="404040"/>
                </a:solidFill>
                <a:latin typeface="Trebuchet MS"/>
                <a:cs typeface="Trebuchet MS"/>
              </a:rPr>
              <a:t>rd </a:t>
            </a:r>
            <a:r>
              <a:rPr sz="1800" spc="-525" baseline="2314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class.</a:t>
            </a:r>
            <a:endParaRPr sz="1800">
              <a:latin typeface="Trebuchet MS"/>
              <a:cs typeface="Trebuchet MS"/>
            </a:endParaRPr>
          </a:p>
          <a:p>
            <a:pPr marL="393700" marR="535305" indent="-343535">
              <a:lnSpc>
                <a:spcPct val="101699"/>
              </a:lnSpc>
              <a:spcBef>
                <a:spcPts val="1020"/>
              </a:spcBef>
              <a:tabLst>
                <a:tab pos="393700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After this time, the teacher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will let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 enter </a:t>
            </a:r>
            <a:r>
              <a:rPr sz="1800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class,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you</a:t>
            </a:r>
            <a:r>
              <a:rPr sz="1800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will</a:t>
            </a:r>
            <a:r>
              <a:rPr sz="1800" u="heavy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be </a:t>
            </a:r>
            <a:r>
              <a:rPr sz="1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marked</a:t>
            </a:r>
            <a:r>
              <a:rPr sz="1800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absent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439" y="4258983"/>
            <a:ext cx="3529965" cy="21555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4065523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2052"/>
                </a:lnTo>
                <a:lnTo>
                  <a:pt x="447675" y="2792052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46220" cy="6858000"/>
            <a:chOff x="0" y="0"/>
            <a:chExt cx="404622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65904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2095"/>
                  </a:lnTo>
                  <a:lnTo>
                    <a:pt x="447675" y="279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46219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31825" cy="5666105"/>
            </a:xfrm>
            <a:custGeom>
              <a:avLst/>
              <a:gdLst/>
              <a:ahLst/>
              <a:cxnLst/>
              <a:rect l="l" t="t" r="r" b="b"/>
              <a:pathLst>
                <a:path w="631825" h="5666105">
                  <a:moveTo>
                    <a:pt x="631825" y="0"/>
                  </a:moveTo>
                  <a:lnTo>
                    <a:pt x="0" y="0"/>
                  </a:lnTo>
                  <a:lnTo>
                    <a:pt x="0" y="5666105"/>
                  </a:lnTo>
                  <a:lnTo>
                    <a:pt x="63182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32275" y="589534"/>
            <a:ext cx="1577340" cy="121094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ts val="2990"/>
              </a:lnSpc>
              <a:spcBef>
                <a:spcPts val="500"/>
              </a:spcBef>
            </a:pPr>
            <a:r>
              <a:rPr sz="2800" spc="-5" dirty="0"/>
              <a:t>A</a:t>
            </a:r>
            <a:r>
              <a:rPr sz="2800" spc="-15" dirty="0"/>
              <a:t>t</a:t>
            </a:r>
            <a:r>
              <a:rPr sz="2800" spc="-10" dirty="0"/>
              <a:t>tendi</a:t>
            </a:r>
            <a:r>
              <a:rPr sz="2800" spc="-20" dirty="0"/>
              <a:t>n</a:t>
            </a:r>
            <a:r>
              <a:rPr sz="2800" spc="-5" dirty="0"/>
              <a:t>g  classes </a:t>
            </a:r>
            <a:r>
              <a:rPr sz="2800" spc="-10" dirty="0"/>
              <a:t>in </a:t>
            </a:r>
            <a:r>
              <a:rPr sz="2800" spc="-830" dirty="0"/>
              <a:t> </a:t>
            </a:r>
            <a:r>
              <a:rPr sz="2800" spc="-10" dirty="0"/>
              <a:t>person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986910" y="2150490"/>
            <a:ext cx="2870835" cy="36322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marR="113664" indent="-342900">
              <a:lnSpc>
                <a:spcPct val="89800"/>
              </a:lnSpc>
              <a:spcBef>
                <a:spcPts val="320"/>
              </a:spcBef>
              <a:tabLst>
                <a:tab pos="35369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It is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Victorian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State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Government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requirement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Universal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policy </a:t>
            </a:r>
            <a:r>
              <a:rPr sz="1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that all students must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fully vaccinated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against Covid-19 in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order to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attend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classes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campus.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90300"/>
              </a:lnSpc>
              <a:spcBef>
                <a:spcPts val="965"/>
              </a:spcBef>
              <a:tabLst>
                <a:tab pos="353695" algn="l"/>
              </a:tabLst>
            </a:pP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 book your free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Covid-19 vaccination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here: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u="heavy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https://portal.cvms.vic. </a:t>
            </a:r>
            <a:r>
              <a:rPr sz="1800" spc="-530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800" u="heavy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</a:rPr>
              <a:t>gov.au/book/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3386</Words>
  <Application>Microsoft Office PowerPoint</Application>
  <PresentationFormat>On-screen Show (4:3)</PresentationFormat>
  <Paragraphs>400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MT</vt:lpstr>
      <vt:lpstr>Calibri</vt:lpstr>
      <vt:lpstr>Corbel</vt:lpstr>
      <vt:lpstr>Lucida Sans Unicode</vt:lpstr>
      <vt:lpstr>Microsoft Sans Serif</vt:lpstr>
      <vt:lpstr>Segoe UI Symbol</vt:lpstr>
      <vt:lpstr>Symbol</vt:lpstr>
      <vt:lpstr>Times New Roman</vt:lpstr>
      <vt:lpstr>Trebuchet MS</vt:lpstr>
      <vt:lpstr>Office Theme</vt:lpstr>
      <vt:lpstr>English Student  Orientation</vt:lpstr>
      <vt:lpstr>Introductions</vt:lpstr>
      <vt:lpstr>Welcome!</vt:lpstr>
      <vt:lpstr>Our Helpful Staff</vt:lpstr>
      <vt:lpstr>Our Campus</vt:lpstr>
      <vt:lpstr>Class Times</vt:lpstr>
      <vt:lpstr>Attendance</vt:lpstr>
      <vt:lpstr>Late Rule</vt:lpstr>
      <vt:lpstr>Attending  classes in  person</vt:lpstr>
      <vt:lpstr>Contact Details</vt:lpstr>
      <vt:lpstr>What if I am sick? ▶ If you are sick and absent from class  make sure you get a medical  certificate to explain your absence.</vt:lpstr>
      <vt:lpstr>Visiting a Doctor with BUPA</vt:lpstr>
      <vt:lpstr>Public Transport</vt:lpstr>
      <vt:lpstr>Melbourne’s FREE Tram Zone</vt:lpstr>
      <vt:lpstr>PowerPoint Presentation</vt:lpstr>
      <vt:lpstr>Emergencies</vt:lpstr>
      <vt:lpstr>Safety in Australia</vt:lpstr>
      <vt:lpstr>Evacuation</vt:lpstr>
      <vt:lpstr>Beach Safety</vt:lpstr>
      <vt:lpstr>Health and Safety on Campus</vt:lpstr>
      <vt:lpstr>Safety in Public</vt:lpstr>
      <vt:lpstr>Be COVID-19 Safe</vt:lpstr>
      <vt:lpstr>Critical Incidents</vt:lpstr>
      <vt:lpstr>Working in Australia</vt:lpstr>
      <vt:lpstr>PowerPoint Presentation</vt:lpstr>
      <vt:lpstr>Accommodation</vt:lpstr>
      <vt:lpstr>Mobile Phone on  Silent Policy</vt:lpstr>
      <vt:lpstr>Bullying/Sexual Harassment/  Discrimination</vt:lpstr>
      <vt:lpstr>Complaints and Appeals</vt:lpstr>
      <vt:lpstr>Overseas Students Ombudsman Info</vt:lpstr>
      <vt:lpstr>Student Counselling</vt:lpstr>
      <vt:lpstr>External Support</vt:lpstr>
      <vt:lpstr>Reminders</vt:lpstr>
      <vt:lpstr>Student Wi-Fi</vt:lpstr>
      <vt:lpstr>Follow us on social media!</vt:lpstr>
      <vt:lpstr>Our Friendly English  Teachers</vt:lpstr>
      <vt:lpstr>English Only Rule</vt:lpstr>
      <vt:lpstr>Your Courses</vt:lpstr>
      <vt:lpstr>Academic Counselling  &amp; Course change</vt:lpstr>
      <vt:lpstr>Suspending Your Course</vt:lpstr>
      <vt:lpstr>Weekly Tests</vt:lpstr>
      <vt:lpstr>Certificates</vt:lpstr>
      <vt:lpstr>Course Books</vt:lpstr>
      <vt:lpstr>Level Up</vt:lpstr>
      <vt:lpstr>Student Cards</vt:lpstr>
      <vt:lpstr>PowerPoint Presentation</vt:lpstr>
      <vt:lpstr>Thank You for Choosing to Study  with Universal English!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Student  Orientation</dc:title>
  <dc:creator>Ximena Pulido</dc:creator>
  <cp:lastModifiedBy>Ximena Pulido</cp:lastModifiedBy>
  <cp:revision>2</cp:revision>
  <dcterms:created xsi:type="dcterms:W3CDTF">2022-06-01T05:41:44Z</dcterms:created>
  <dcterms:modified xsi:type="dcterms:W3CDTF">2022-06-06T00:33:47Z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2022-06-01T00:00:00Z</vt:filetime>
  </property>
</Properties>
</file>